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ppt/tags/tag5.xml" ContentType="application/vnd.openxmlformats-officedocument.presentationml.tags+xml"/>
  <Override PartName="/ppt/notesSlides/notesSlide28.xml" ContentType="application/vnd.openxmlformats-officedocument.presentationml.notesSlide+xml"/>
  <Override PartName="/ppt/tags/tag6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3711" r:id="rId3"/>
    <p:sldMasterId id="2147484412" r:id="rId4"/>
    <p:sldMasterId id="2147484429" r:id="rId5"/>
  </p:sldMasterIdLst>
  <p:notesMasterIdLst>
    <p:notesMasterId r:id="rId52"/>
  </p:notesMasterIdLst>
  <p:handoutMasterIdLst>
    <p:handoutMasterId r:id="rId53"/>
  </p:handoutMasterIdLst>
  <p:sldIdLst>
    <p:sldId id="417" r:id="rId6"/>
    <p:sldId id="424" r:id="rId7"/>
    <p:sldId id="418" r:id="rId8"/>
    <p:sldId id="419" r:id="rId9"/>
    <p:sldId id="420" r:id="rId10"/>
    <p:sldId id="425" r:id="rId11"/>
    <p:sldId id="421" r:id="rId12"/>
    <p:sldId id="422" r:id="rId13"/>
    <p:sldId id="423" r:id="rId14"/>
    <p:sldId id="411" r:id="rId15"/>
    <p:sldId id="385" r:id="rId16"/>
    <p:sldId id="386" r:id="rId17"/>
    <p:sldId id="412" r:id="rId18"/>
    <p:sldId id="381" r:id="rId19"/>
    <p:sldId id="382" r:id="rId20"/>
    <p:sldId id="387" r:id="rId21"/>
    <p:sldId id="399" r:id="rId22"/>
    <p:sldId id="388" r:id="rId23"/>
    <p:sldId id="325" r:id="rId24"/>
    <p:sldId id="326" r:id="rId25"/>
    <p:sldId id="357" r:id="rId26"/>
    <p:sldId id="360" r:id="rId27"/>
    <p:sldId id="358" r:id="rId28"/>
    <p:sldId id="359" r:id="rId29"/>
    <p:sldId id="401" r:id="rId30"/>
    <p:sldId id="402" r:id="rId31"/>
    <p:sldId id="415" r:id="rId32"/>
    <p:sldId id="327" r:id="rId33"/>
    <p:sldId id="403" r:id="rId34"/>
    <p:sldId id="361" r:id="rId35"/>
    <p:sldId id="362" r:id="rId36"/>
    <p:sldId id="404" r:id="rId37"/>
    <p:sldId id="405" r:id="rId38"/>
    <p:sldId id="406" r:id="rId39"/>
    <p:sldId id="367" r:id="rId40"/>
    <p:sldId id="368" r:id="rId41"/>
    <p:sldId id="365" r:id="rId42"/>
    <p:sldId id="369" r:id="rId43"/>
    <p:sldId id="352" r:id="rId44"/>
    <p:sldId id="370" r:id="rId45"/>
    <p:sldId id="371" r:id="rId46"/>
    <p:sldId id="354" r:id="rId47"/>
    <p:sldId id="355" r:id="rId48"/>
    <p:sldId id="374" r:id="rId49"/>
    <p:sldId id="378" r:id="rId50"/>
    <p:sldId id="373" r:id="rId5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99"/>
    <a:srgbClr val="0099FF"/>
    <a:srgbClr val="FF9933"/>
    <a:srgbClr val="FF6600"/>
    <a:srgbClr val="CCFF99"/>
    <a:srgbClr val="FFF6D5"/>
    <a:srgbClr val="663300"/>
    <a:srgbClr val="FFD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659" autoAdjust="0"/>
  </p:normalViewPr>
  <p:slideViewPr>
    <p:cSldViewPr>
      <p:cViewPr varScale="1">
        <p:scale>
          <a:sx n="52" d="100"/>
          <a:sy n="52" d="100"/>
        </p:scale>
        <p:origin x="192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58" y="-96"/>
      </p:cViewPr>
      <p:guideLst>
        <p:guide orient="horz" pos="2928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19EA6A-19CD-2A4B-BA2D-97B9DC3D8E36}" type="doc">
      <dgm:prSet loTypeId="urn:microsoft.com/office/officeart/2005/8/layout/gear1" loCatId="" qsTypeId="urn:microsoft.com/office/officeart/2005/8/quickstyle/simple4" qsCatId="simple" csTypeId="urn:microsoft.com/office/officeart/2005/8/colors/accent0_2" csCatId="mainScheme" phldr="1"/>
      <dgm:spPr/>
    </dgm:pt>
    <dgm:pt modelId="{E5557DB1-5D24-7341-85F6-F7F1676CFDAE}">
      <dgm:prSet phldrT="[Text]" custT="1"/>
      <dgm:spPr/>
      <dgm:t>
        <a:bodyPr/>
        <a:lstStyle/>
        <a:p>
          <a:r>
            <a:rPr lang="tr-TR" sz="1600" dirty="0" smtClean="0"/>
            <a:t>Yasal</a:t>
          </a:r>
          <a:r>
            <a:rPr lang="en-US" sz="1600" dirty="0" smtClean="0"/>
            <a:t> </a:t>
          </a:r>
          <a:r>
            <a:rPr lang="tr-TR" sz="1600" dirty="0" smtClean="0"/>
            <a:t>Çerçeve</a:t>
          </a:r>
          <a:endParaRPr lang="en-US" sz="1600" dirty="0"/>
        </a:p>
      </dgm:t>
    </dgm:pt>
    <dgm:pt modelId="{1CEAA172-5EF1-E841-BB6E-586E0EF3C457}" type="parTrans" cxnId="{79F46108-9A60-E441-A126-2ADA7AC3F928}">
      <dgm:prSet/>
      <dgm:spPr/>
      <dgm:t>
        <a:bodyPr/>
        <a:lstStyle/>
        <a:p>
          <a:endParaRPr lang="en-US"/>
        </a:p>
      </dgm:t>
    </dgm:pt>
    <dgm:pt modelId="{18FA5F88-A189-E842-AC5F-F03DE27C41D1}" type="sibTrans" cxnId="{79F46108-9A60-E441-A126-2ADA7AC3F928}">
      <dgm:prSet/>
      <dgm:spPr/>
      <dgm:t>
        <a:bodyPr/>
        <a:lstStyle/>
        <a:p>
          <a:endParaRPr lang="en-US"/>
        </a:p>
      </dgm:t>
    </dgm:pt>
    <dgm:pt modelId="{0AC711A7-63BE-2047-9570-3D98ED96A72A}">
      <dgm:prSet phldrT="[Text]" custT="1"/>
      <dgm:spPr/>
      <dgm:t>
        <a:bodyPr/>
        <a:lstStyle/>
        <a:p>
          <a:r>
            <a:rPr lang="tr-TR" sz="1400" b="0" dirty="0" smtClean="0"/>
            <a:t>Eşgüdüm</a:t>
          </a:r>
          <a:endParaRPr lang="en-US" sz="1400" b="0" dirty="0"/>
        </a:p>
      </dgm:t>
    </dgm:pt>
    <dgm:pt modelId="{E7419AB7-B98A-734F-B502-7214852279F9}" type="parTrans" cxnId="{A816E2CA-908C-9C40-BCF3-DDCA363A9D90}">
      <dgm:prSet/>
      <dgm:spPr/>
      <dgm:t>
        <a:bodyPr/>
        <a:lstStyle/>
        <a:p>
          <a:endParaRPr lang="en-US"/>
        </a:p>
      </dgm:t>
    </dgm:pt>
    <dgm:pt modelId="{122D2A42-2A4A-5F40-9F49-39B5A0AFF1D6}" type="sibTrans" cxnId="{A816E2CA-908C-9C40-BCF3-DDCA363A9D90}">
      <dgm:prSet/>
      <dgm:spPr/>
      <dgm:t>
        <a:bodyPr/>
        <a:lstStyle/>
        <a:p>
          <a:endParaRPr lang="en-US"/>
        </a:p>
      </dgm:t>
    </dgm:pt>
    <dgm:pt modelId="{3A640734-36CB-0B44-97C6-EC4E7B9869EF}">
      <dgm:prSet phldrT="[Text]" custT="1"/>
      <dgm:spPr/>
      <dgm:t>
        <a:bodyPr/>
        <a:lstStyle/>
        <a:p>
          <a:r>
            <a:rPr lang="tr-TR" sz="1600" dirty="0" smtClean="0"/>
            <a:t>Bilgi</a:t>
          </a:r>
          <a:endParaRPr lang="en-US" sz="1600" dirty="0"/>
        </a:p>
      </dgm:t>
    </dgm:pt>
    <dgm:pt modelId="{7AA896B0-AC86-4C45-970B-270F5A733958}" type="parTrans" cxnId="{31ECD113-4C80-1F4B-B3D6-D4799FAD464A}">
      <dgm:prSet/>
      <dgm:spPr/>
      <dgm:t>
        <a:bodyPr/>
        <a:lstStyle/>
        <a:p>
          <a:endParaRPr lang="en-US"/>
        </a:p>
      </dgm:t>
    </dgm:pt>
    <dgm:pt modelId="{313EE8FB-D2F0-9140-A5E5-DEF5833016AA}" type="sibTrans" cxnId="{31ECD113-4C80-1F4B-B3D6-D4799FAD464A}">
      <dgm:prSet/>
      <dgm:spPr/>
      <dgm:t>
        <a:bodyPr/>
        <a:lstStyle/>
        <a:p>
          <a:endParaRPr lang="en-US"/>
        </a:p>
      </dgm:t>
    </dgm:pt>
    <dgm:pt modelId="{0D6F77D4-71FF-6346-8E7F-728F67B900DA}" type="pres">
      <dgm:prSet presAssocID="{4819EA6A-19CD-2A4B-BA2D-97B9DC3D8E36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D95082C-C3CD-9A49-8A20-6D35B84B4B7A}" type="pres">
      <dgm:prSet presAssocID="{E5557DB1-5D24-7341-85F6-F7F1676CFDAE}" presName="gear1" presStyleLbl="node1" presStyleIdx="0" presStyleCnt="3" custLinFactNeighborX="-67244" custLinFactNeighborY="-94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7F55BF-33DD-1640-94E5-2A8714BC08DC}" type="pres">
      <dgm:prSet presAssocID="{E5557DB1-5D24-7341-85F6-F7F1676CFDAE}" presName="gear1srcNode" presStyleLbl="node1" presStyleIdx="0" presStyleCnt="3"/>
      <dgm:spPr/>
      <dgm:t>
        <a:bodyPr/>
        <a:lstStyle/>
        <a:p>
          <a:endParaRPr lang="en-GB"/>
        </a:p>
      </dgm:t>
    </dgm:pt>
    <dgm:pt modelId="{75D904F5-8CFD-7245-8F5C-9F7003FCCA1D}" type="pres">
      <dgm:prSet presAssocID="{E5557DB1-5D24-7341-85F6-F7F1676CFDAE}" presName="gear1dstNode" presStyleLbl="node1" presStyleIdx="0" presStyleCnt="3"/>
      <dgm:spPr/>
      <dgm:t>
        <a:bodyPr/>
        <a:lstStyle/>
        <a:p>
          <a:endParaRPr lang="en-GB"/>
        </a:p>
      </dgm:t>
    </dgm:pt>
    <dgm:pt modelId="{C359160F-DA67-6041-A634-BB33757EF141}" type="pres">
      <dgm:prSet presAssocID="{0AC711A7-63BE-2047-9570-3D98ED96A72A}" presName="gear2" presStyleLbl="node1" presStyleIdx="1" presStyleCnt="3" custScaleX="126811" custLinFactNeighborX="85995" custLinFactNeighborY="-7934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B22BC6E-7946-4E4C-BFFE-B181B301D305}" type="pres">
      <dgm:prSet presAssocID="{0AC711A7-63BE-2047-9570-3D98ED96A72A}" presName="gear2srcNode" presStyleLbl="node1" presStyleIdx="1" presStyleCnt="3"/>
      <dgm:spPr/>
      <dgm:t>
        <a:bodyPr/>
        <a:lstStyle/>
        <a:p>
          <a:endParaRPr lang="en-GB"/>
        </a:p>
      </dgm:t>
    </dgm:pt>
    <dgm:pt modelId="{B254CE33-1B13-D34F-8106-609EE3331B41}" type="pres">
      <dgm:prSet presAssocID="{0AC711A7-63BE-2047-9570-3D98ED96A72A}" presName="gear2dstNode" presStyleLbl="node1" presStyleIdx="1" presStyleCnt="3"/>
      <dgm:spPr/>
      <dgm:t>
        <a:bodyPr/>
        <a:lstStyle/>
        <a:p>
          <a:endParaRPr lang="en-GB"/>
        </a:p>
      </dgm:t>
    </dgm:pt>
    <dgm:pt modelId="{35BE4C2A-D12D-FD44-8118-47D0A9DFD6EE}" type="pres">
      <dgm:prSet presAssocID="{3A640734-36CB-0B44-97C6-EC4E7B9869EF}" presName="gear3" presStyleLbl="node1" presStyleIdx="2" presStyleCnt="3" custScaleX="112399" custLinFactNeighborX="-69611" custLinFactNeighborY="550"/>
      <dgm:spPr/>
      <dgm:t>
        <a:bodyPr/>
        <a:lstStyle/>
        <a:p>
          <a:endParaRPr lang="en-GB"/>
        </a:p>
      </dgm:t>
    </dgm:pt>
    <dgm:pt modelId="{6E82227B-516B-F745-B5E6-910C8531E596}" type="pres">
      <dgm:prSet presAssocID="{3A640734-36CB-0B44-97C6-EC4E7B9869EF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A458013-5DCB-624B-A193-C5525DE06AF6}" type="pres">
      <dgm:prSet presAssocID="{3A640734-36CB-0B44-97C6-EC4E7B9869EF}" presName="gear3srcNode" presStyleLbl="node1" presStyleIdx="2" presStyleCnt="3"/>
      <dgm:spPr/>
      <dgm:t>
        <a:bodyPr/>
        <a:lstStyle/>
        <a:p>
          <a:endParaRPr lang="en-GB"/>
        </a:p>
      </dgm:t>
    </dgm:pt>
    <dgm:pt modelId="{DA061227-774C-F641-AD0A-F3B4DAF0E5EA}" type="pres">
      <dgm:prSet presAssocID="{3A640734-36CB-0B44-97C6-EC4E7B9869EF}" presName="gear3dstNode" presStyleLbl="node1" presStyleIdx="2" presStyleCnt="3"/>
      <dgm:spPr/>
      <dgm:t>
        <a:bodyPr/>
        <a:lstStyle/>
        <a:p>
          <a:endParaRPr lang="en-GB"/>
        </a:p>
      </dgm:t>
    </dgm:pt>
    <dgm:pt modelId="{F6B44EC2-6437-D244-82E3-C0237C7AD7E8}" type="pres">
      <dgm:prSet presAssocID="{18FA5F88-A189-E842-AC5F-F03DE27C41D1}" presName="connector1" presStyleLbl="sibTrans2D1" presStyleIdx="0" presStyleCnt="3" custAng="4363691" custLinFactNeighborX="-56372" custLinFactNeighborY="-3173"/>
      <dgm:spPr/>
      <dgm:t>
        <a:bodyPr/>
        <a:lstStyle/>
        <a:p>
          <a:endParaRPr lang="en-GB"/>
        </a:p>
      </dgm:t>
    </dgm:pt>
    <dgm:pt modelId="{E30F298A-D17E-514B-BBC1-FD57A81261B4}" type="pres">
      <dgm:prSet presAssocID="{122D2A42-2A4A-5F40-9F49-39B5A0AFF1D6}" presName="connector2" presStyleLbl="sibTrans2D1" presStyleIdx="1" presStyleCnt="3" custAng="2879128" custLinFactNeighborX="-18020" custLinFactNeighborY="-47557"/>
      <dgm:spPr/>
      <dgm:t>
        <a:bodyPr/>
        <a:lstStyle/>
        <a:p>
          <a:endParaRPr lang="en-GB"/>
        </a:p>
      </dgm:t>
    </dgm:pt>
    <dgm:pt modelId="{6A1EF09A-18F2-7A49-94EE-798B56CC9BA3}" type="pres">
      <dgm:prSet presAssocID="{313EE8FB-D2F0-9140-A5E5-DEF5833016AA}" presName="connector3" presStyleLbl="sibTrans2D1" presStyleIdx="2" presStyleCnt="3" custAng="3745638" custLinFactNeighborX="16101" custLinFactNeighborY="-5471"/>
      <dgm:spPr/>
      <dgm:t>
        <a:bodyPr/>
        <a:lstStyle/>
        <a:p>
          <a:endParaRPr lang="en-GB"/>
        </a:p>
      </dgm:t>
    </dgm:pt>
  </dgm:ptLst>
  <dgm:cxnLst>
    <dgm:cxn modelId="{B9273851-6540-4BF7-915E-9534136F466B}" type="presOf" srcId="{3A640734-36CB-0B44-97C6-EC4E7B9869EF}" destId="{DA061227-774C-F641-AD0A-F3B4DAF0E5EA}" srcOrd="3" destOrd="0" presId="urn:microsoft.com/office/officeart/2005/8/layout/gear1"/>
    <dgm:cxn modelId="{4E2F07E3-BC2D-41BD-9A10-A1AD9F339DFE}" type="presOf" srcId="{E5557DB1-5D24-7341-85F6-F7F1676CFDAE}" destId="{75D904F5-8CFD-7245-8F5C-9F7003FCCA1D}" srcOrd="2" destOrd="0" presId="urn:microsoft.com/office/officeart/2005/8/layout/gear1"/>
    <dgm:cxn modelId="{BCBB5EA7-D44B-4333-8735-2CEC2F68844C}" type="presOf" srcId="{0AC711A7-63BE-2047-9570-3D98ED96A72A}" destId="{C359160F-DA67-6041-A634-BB33757EF141}" srcOrd="0" destOrd="0" presId="urn:microsoft.com/office/officeart/2005/8/layout/gear1"/>
    <dgm:cxn modelId="{AFE1FC70-C00D-485A-B9FA-4D46C227768E}" type="presOf" srcId="{3A640734-36CB-0B44-97C6-EC4E7B9869EF}" destId="{6E82227B-516B-F745-B5E6-910C8531E596}" srcOrd="1" destOrd="0" presId="urn:microsoft.com/office/officeart/2005/8/layout/gear1"/>
    <dgm:cxn modelId="{9D363221-92E8-4A28-8488-DEBBAD515484}" type="presOf" srcId="{3A640734-36CB-0B44-97C6-EC4E7B9869EF}" destId="{7A458013-5DCB-624B-A193-C5525DE06AF6}" srcOrd="2" destOrd="0" presId="urn:microsoft.com/office/officeart/2005/8/layout/gear1"/>
    <dgm:cxn modelId="{A816E2CA-908C-9C40-BCF3-DDCA363A9D90}" srcId="{4819EA6A-19CD-2A4B-BA2D-97B9DC3D8E36}" destId="{0AC711A7-63BE-2047-9570-3D98ED96A72A}" srcOrd="1" destOrd="0" parTransId="{E7419AB7-B98A-734F-B502-7214852279F9}" sibTransId="{122D2A42-2A4A-5F40-9F49-39B5A0AFF1D6}"/>
    <dgm:cxn modelId="{79F46108-9A60-E441-A126-2ADA7AC3F928}" srcId="{4819EA6A-19CD-2A4B-BA2D-97B9DC3D8E36}" destId="{E5557DB1-5D24-7341-85F6-F7F1676CFDAE}" srcOrd="0" destOrd="0" parTransId="{1CEAA172-5EF1-E841-BB6E-586E0EF3C457}" sibTransId="{18FA5F88-A189-E842-AC5F-F03DE27C41D1}"/>
    <dgm:cxn modelId="{5305810D-5B24-4A59-BD01-B1B83C75DAE9}" type="presOf" srcId="{3A640734-36CB-0B44-97C6-EC4E7B9869EF}" destId="{35BE4C2A-D12D-FD44-8118-47D0A9DFD6EE}" srcOrd="0" destOrd="0" presId="urn:microsoft.com/office/officeart/2005/8/layout/gear1"/>
    <dgm:cxn modelId="{919144C7-09B5-4A71-B4B9-1BE4EE083C09}" type="presOf" srcId="{4819EA6A-19CD-2A4B-BA2D-97B9DC3D8E36}" destId="{0D6F77D4-71FF-6346-8E7F-728F67B900DA}" srcOrd="0" destOrd="0" presId="urn:microsoft.com/office/officeart/2005/8/layout/gear1"/>
    <dgm:cxn modelId="{3E712CD3-5384-4FD3-A266-2291C4AB4F99}" type="presOf" srcId="{0AC711A7-63BE-2047-9570-3D98ED96A72A}" destId="{B254CE33-1B13-D34F-8106-609EE3331B41}" srcOrd="2" destOrd="0" presId="urn:microsoft.com/office/officeart/2005/8/layout/gear1"/>
    <dgm:cxn modelId="{038AC296-5AAD-4450-8971-5703F3C5E19E}" type="presOf" srcId="{E5557DB1-5D24-7341-85F6-F7F1676CFDAE}" destId="{217F55BF-33DD-1640-94E5-2A8714BC08DC}" srcOrd="1" destOrd="0" presId="urn:microsoft.com/office/officeart/2005/8/layout/gear1"/>
    <dgm:cxn modelId="{31ECD113-4C80-1F4B-B3D6-D4799FAD464A}" srcId="{4819EA6A-19CD-2A4B-BA2D-97B9DC3D8E36}" destId="{3A640734-36CB-0B44-97C6-EC4E7B9869EF}" srcOrd="2" destOrd="0" parTransId="{7AA896B0-AC86-4C45-970B-270F5A733958}" sibTransId="{313EE8FB-D2F0-9140-A5E5-DEF5833016AA}"/>
    <dgm:cxn modelId="{83E6C6F4-33CA-40A9-8E38-C04F082E6984}" type="presOf" srcId="{0AC711A7-63BE-2047-9570-3D98ED96A72A}" destId="{7B22BC6E-7946-4E4C-BFFE-B181B301D305}" srcOrd="1" destOrd="0" presId="urn:microsoft.com/office/officeart/2005/8/layout/gear1"/>
    <dgm:cxn modelId="{FB5CBB77-1C2F-45C9-AD04-FB82442BF783}" type="presOf" srcId="{313EE8FB-D2F0-9140-A5E5-DEF5833016AA}" destId="{6A1EF09A-18F2-7A49-94EE-798B56CC9BA3}" srcOrd="0" destOrd="0" presId="urn:microsoft.com/office/officeart/2005/8/layout/gear1"/>
    <dgm:cxn modelId="{1812EBDF-1684-492C-86D0-111991698985}" type="presOf" srcId="{18FA5F88-A189-E842-AC5F-F03DE27C41D1}" destId="{F6B44EC2-6437-D244-82E3-C0237C7AD7E8}" srcOrd="0" destOrd="0" presId="urn:microsoft.com/office/officeart/2005/8/layout/gear1"/>
    <dgm:cxn modelId="{DB7DF5C0-F33E-4C07-9E1B-5335DB2B7BA3}" type="presOf" srcId="{122D2A42-2A4A-5F40-9F49-39B5A0AFF1D6}" destId="{E30F298A-D17E-514B-BBC1-FD57A81261B4}" srcOrd="0" destOrd="0" presId="urn:microsoft.com/office/officeart/2005/8/layout/gear1"/>
    <dgm:cxn modelId="{46113033-AEBB-44FA-8814-48A41E7C7176}" type="presOf" srcId="{E5557DB1-5D24-7341-85F6-F7F1676CFDAE}" destId="{BD95082C-C3CD-9A49-8A20-6D35B84B4B7A}" srcOrd="0" destOrd="0" presId="urn:microsoft.com/office/officeart/2005/8/layout/gear1"/>
    <dgm:cxn modelId="{4E1C0A9F-2A58-430A-9651-5D4971618864}" type="presParOf" srcId="{0D6F77D4-71FF-6346-8E7F-728F67B900DA}" destId="{BD95082C-C3CD-9A49-8A20-6D35B84B4B7A}" srcOrd="0" destOrd="0" presId="urn:microsoft.com/office/officeart/2005/8/layout/gear1"/>
    <dgm:cxn modelId="{3BF27708-F14E-4AF4-8FBE-EDB988D837AB}" type="presParOf" srcId="{0D6F77D4-71FF-6346-8E7F-728F67B900DA}" destId="{217F55BF-33DD-1640-94E5-2A8714BC08DC}" srcOrd="1" destOrd="0" presId="urn:microsoft.com/office/officeart/2005/8/layout/gear1"/>
    <dgm:cxn modelId="{747A8976-81B8-4C1E-83D6-2AE60D9FB0EF}" type="presParOf" srcId="{0D6F77D4-71FF-6346-8E7F-728F67B900DA}" destId="{75D904F5-8CFD-7245-8F5C-9F7003FCCA1D}" srcOrd="2" destOrd="0" presId="urn:microsoft.com/office/officeart/2005/8/layout/gear1"/>
    <dgm:cxn modelId="{0FF840DC-DBE9-45EA-9B3D-6A482105595E}" type="presParOf" srcId="{0D6F77D4-71FF-6346-8E7F-728F67B900DA}" destId="{C359160F-DA67-6041-A634-BB33757EF141}" srcOrd="3" destOrd="0" presId="urn:microsoft.com/office/officeart/2005/8/layout/gear1"/>
    <dgm:cxn modelId="{A14BB7F8-32E0-4173-B129-659ADD8FA45E}" type="presParOf" srcId="{0D6F77D4-71FF-6346-8E7F-728F67B900DA}" destId="{7B22BC6E-7946-4E4C-BFFE-B181B301D305}" srcOrd="4" destOrd="0" presId="urn:microsoft.com/office/officeart/2005/8/layout/gear1"/>
    <dgm:cxn modelId="{CF805F55-0494-47B5-9C91-282E8341EEEB}" type="presParOf" srcId="{0D6F77D4-71FF-6346-8E7F-728F67B900DA}" destId="{B254CE33-1B13-D34F-8106-609EE3331B41}" srcOrd="5" destOrd="0" presId="urn:microsoft.com/office/officeart/2005/8/layout/gear1"/>
    <dgm:cxn modelId="{4C300479-CAAC-432E-84D0-D2A3A5F9890C}" type="presParOf" srcId="{0D6F77D4-71FF-6346-8E7F-728F67B900DA}" destId="{35BE4C2A-D12D-FD44-8118-47D0A9DFD6EE}" srcOrd="6" destOrd="0" presId="urn:microsoft.com/office/officeart/2005/8/layout/gear1"/>
    <dgm:cxn modelId="{924932FA-EF48-4F42-8B6B-B3F7E0709ECA}" type="presParOf" srcId="{0D6F77D4-71FF-6346-8E7F-728F67B900DA}" destId="{6E82227B-516B-F745-B5E6-910C8531E596}" srcOrd="7" destOrd="0" presId="urn:microsoft.com/office/officeart/2005/8/layout/gear1"/>
    <dgm:cxn modelId="{E294DBD2-BE42-4039-8FC1-67300BBA0D6E}" type="presParOf" srcId="{0D6F77D4-71FF-6346-8E7F-728F67B900DA}" destId="{7A458013-5DCB-624B-A193-C5525DE06AF6}" srcOrd="8" destOrd="0" presId="urn:microsoft.com/office/officeart/2005/8/layout/gear1"/>
    <dgm:cxn modelId="{08031E67-3AA2-47E3-95B6-41CE1257D6A7}" type="presParOf" srcId="{0D6F77D4-71FF-6346-8E7F-728F67B900DA}" destId="{DA061227-774C-F641-AD0A-F3B4DAF0E5EA}" srcOrd="9" destOrd="0" presId="urn:microsoft.com/office/officeart/2005/8/layout/gear1"/>
    <dgm:cxn modelId="{EB0682EF-8BC1-4327-BAA3-65B91818F07D}" type="presParOf" srcId="{0D6F77D4-71FF-6346-8E7F-728F67B900DA}" destId="{F6B44EC2-6437-D244-82E3-C0237C7AD7E8}" srcOrd="10" destOrd="0" presId="urn:microsoft.com/office/officeart/2005/8/layout/gear1"/>
    <dgm:cxn modelId="{F99C6D24-ADF2-48B5-A6BD-0C7128B01E43}" type="presParOf" srcId="{0D6F77D4-71FF-6346-8E7F-728F67B900DA}" destId="{E30F298A-D17E-514B-BBC1-FD57A81261B4}" srcOrd="11" destOrd="0" presId="urn:microsoft.com/office/officeart/2005/8/layout/gear1"/>
    <dgm:cxn modelId="{FCCB87F3-2A98-45AC-88D8-649B87E36CF8}" type="presParOf" srcId="{0D6F77D4-71FF-6346-8E7F-728F67B900DA}" destId="{6A1EF09A-18F2-7A49-94EE-798B56CC9BA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B1D929-C0F4-8949-80E6-76DF0C27D2B3}" type="doc">
      <dgm:prSet loTypeId="urn:microsoft.com/office/officeart/2005/8/layout/gear1" loCatId="" qsTypeId="urn:microsoft.com/office/officeart/2005/8/quickstyle/simple4" qsCatId="simple" csTypeId="urn:microsoft.com/office/officeart/2005/8/colors/accent0_2" csCatId="mainScheme" phldr="1"/>
      <dgm:spPr/>
    </dgm:pt>
    <dgm:pt modelId="{ABFC0F32-EDE1-0147-93FC-6CB0F33C891E}">
      <dgm:prSet phldrT="[Text]" custT="1"/>
      <dgm:spPr/>
      <dgm:t>
        <a:bodyPr/>
        <a:lstStyle/>
        <a:p>
          <a:r>
            <a:rPr lang="tr-TR" sz="1600" dirty="0" smtClean="0"/>
            <a:t>İnsan</a:t>
          </a:r>
          <a:r>
            <a:rPr lang="en-US" sz="1600" dirty="0" smtClean="0"/>
            <a:t> &amp; </a:t>
          </a:r>
          <a:r>
            <a:rPr lang="tr-TR" sz="1600" dirty="0" smtClean="0"/>
            <a:t>Mali Kapasite</a:t>
          </a:r>
          <a:endParaRPr lang="en-US" sz="1600" dirty="0"/>
        </a:p>
      </dgm:t>
    </dgm:pt>
    <dgm:pt modelId="{73479D2A-96D0-BE4B-94DF-9C8F2524D76D}" type="parTrans" cxnId="{0670840A-784A-7445-95BF-9FEF1646FBA9}">
      <dgm:prSet/>
      <dgm:spPr/>
      <dgm:t>
        <a:bodyPr/>
        <a:lstStyle/>
        <a:p>
          <a:endParaRPr lang="en-US"/>
        </a:p>
      </dgm:t>
    </dgm:pt>
    <dgm:pt modelId="{B068E2AA-5670-3F4E-8669-A8FB4F3D28D0}" type="sibTrans" cxnId="{0670840A-784A-7445-95BF-9FEF1646FBA9}">
      <dgm:prSet/>
      <dgm:spPr/>
      <dgm:t>
        <a:bodyPr/>
        <a:lstStyle/>
        <a:p>
          <a:endParaRPr lang="en-US"/>
        </a:p>
      </dgm:t>
    </dgm:pt>
    <dgm:pt modelId="{6358C3AB-42B2-684D-9299-DF6F063CC526}">
      <dgm:prSet phldrT="[Text]" custT="1"/>
      <dgm:spPr/>
      <dgm:t>
        <a:bodyPr/>
        <a:lstStyle/>
        <a:p>
          <a:r>
            <a:rPr lang="tr-TR" sz="1600" dirty="0" smtClean="0"/>
            <a:t>Önleme</a:t>
          </a:r>
          <a:r>
            <a:rPr lang="en-US" sz="1600" dirty="0" smtClean="0"/>
            <a:t> &amp; </a:t>
          </a:r>
          <a:r>
            <a:rPr lang="tr-TR" sz="1600" dirty="0" smtClean="0"/>
            <a:t>Müdahale Servisleri</a:t>
          </a:r>
          <a:endParaRPr lang="en-US" sz="1600" dirty="0"/>
        </a:p>
      </dgm:t>
    </dgm:pt>
    <dgm:pt modelId="{E3DBD1C8-ADA6-454C-8861-8A67C273A459}" type="parTrans" cxnId="{C84F5E67-98B5-244D-9AF4-FDB9F4DF3DEE}">
      <dgm:prSet/>
      <dgm:spPr/>
      <dgm:t>
        <a:bodyPr/>
        <a:lstStyle/>
        <a:p>
          <a:endParaRPr lang="en-US"/>
        </a:p>
      </dgm:t>
    </dgm:pt>
    <dgm:pt modelId="{59C12284-4EFC-9249-8D05-519098BBBFD0}" type="sibTrans" cxnId="{C84F5E67-98B5-244D-9AF4-FDB9F4DF3DEE}">
      <dgm:prSet/>
      <dgm:spPr/>
      <dgm:t>
        <a:bodyPr/>
        <a:lstStyle/>
        <a:p>
          <a:endParaRPr lang="en-US"/>
        </a:p>
      </dgm:t>
    </dgm:pt>
    <dgm:pt modelId="{9AFE4EF7-117E-6340-8E96-54B49BEFC3B0}">
      <dgm:prSet phldrT="[Text]" custT="1"/>
      <dgm:spPr/>
      <dgm:t>
        <a:bodyPr/>
        <a:lstStyle/>
        <a:p>
          <a:r>
            <a:rPr lang="tr-TR" sz="1400" dirty="0" smtClean="0"/>
            <a:t>Savunuculuk</a:t>
          </a:r>
          <a:r>
            <a:rPr lang="en-US" sz="1400" dirty="0" smtClean="0"/>
            <a:t> &amp; </a:t>
          </a:r>
          <a:r>
            <a:rPr lang="tr-TR" sz="1400" dirty="0" smtClean="0"/>
            <a:t>Farkındalık Oluşturma</a:t>
          </a:r>
          <a:endParaRPr lang="en-US" sz="1400" dirty="0"/>
        </a:p>
      </dgm:t>
    </dgm:pt>
    <dgm:pt modelId="{7210486F-413D-714A-8CBA-D4742E5109E1}" type="parTrans" cxnId="{28BDB703-5C4B-3045-8ABC-9154C4E641BA}">
      <dgm:prSet/>
      <dgm:spPr/>
      <dgm:t>
        <a:bodyPr/>
        <a:lstStyle/>
        <a:p>
          <a:endParaRPr lang="en-US"/>
        </a:p>
      </dgm:t>
    </dgm:pt>
    <dgm:pt modelId="{0EB5C352-8E96-9C4E-8440-505EBCD49EBD}" type="sibTrans" cxnId="{28BDB703-5C4B-3045-8ABC-9154C4E641BA}">
      <dgm:prSet/>
      <dgm:spPr/>
      <dgm:t>
        <a:bodyPr/>
        <a:lstStyle/>
        <a:p>
          <a:endParaRPr lang="en-US"/>
        </a:p>
      </dgm:t>
    </dgm:pt>
    <dgm:pt modelId="{9E2A9ACF-AA5F-0C44-9F36-F448538F1394}" type="pres">
      <dgm:prSet presAssocID="{31B1D929-C0F4-8949-80E6-76DF0C27D2B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4EC5206-9420-8145-9D6C-DCDA7E6E9BDB}" type="pres">
      <dgm:prSet presAssocID="{ABFC0F32-EDE1-0147-93FC-6CB0F33C891E}" presName="gear1" presStyleLbl="node1" presStyleIdx="0" presStyleCnt="3" custScaleX="69529" custScaleY="87302" custLinFactNeighborX="-24734" custLinFactNeighborY="-53476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798D4F5-ED04-7F42-B8A4-50EBE204CC02}" type="pres">
      <dgm:prSet presAssocID="{ABFC0F32-EDE1-0147-93FC-6CB0F33C891E}" presName="gear1srcNode" presStyleLbl="node1" presStyleIdx="0" presStyleCnt="3"/>
      <dgm:spPr/>
      <dgm:t>
        <a:bodyPr/>
        <a:lstStyle/>
        <a:p>
          <a:endParaRPr lang="en-GB"/>
        </a:p>
      </dgm:t>
    </dgm:pt>
    <dgm:pt modelId="{C60E6F2E-6F33-134D-9F98-8AB9F2998931}" type="pres">
      <dgm:prSet presAssocID="{ABFC0F32-EDE1-0147-93FC-6CB0F33C891E}" presName="gear1dstNode" presStyleLbl="node1" presStyleIdx="0" presStyleCnt="3"/>
      <dgm:spPr/>
      <dgm:t>
        <a:bodyPr/>
        <a:lstStyle/>
        <a:p>
          <a:endParaRPr lang="en-GB"/>
        </a:p>
      </dgm:t>
    </dgm:pt>
    <dgm:pt modelId="{741AE25E-3577-2B46-91E9-63377807474A}" type="pres">
      <dgm:prSet presAssocID="{6358C3AB-42B2-684D-9299-DF6F063CC526}" presName="gear2" presStyleLbl="node1" presStyleIdx="1" presStyleCnt="3" custLinFactNeighborX="-42418" custLinFactNeighborY="4687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06ACBA-D13F-A846-A7F2-BBF97FAFF570}" type="pres">
      <dgm:prSet presAssocID="{6358C3AB-42B2-684D-9299-DF6F063CC526}" presName="gear2srcNode" presStyleLbl="node1" presStyleIdx="1" presStyleCnt="3"/>
      <dgm:spPr/>
      <dgm:t>
        <a:bodyPr/>
        <a:lstStyle/>
        <a:p>
          <a:endParaRPr lang="en-GB"/>
        </a:p>
      </dgm:t>
    </dgm:pt>
    <dgm:pt modelId="{C56658CD-9A5E-8142-A24B-8ED73AC0F40D}" type="pres">
      <dgm:prSet presAssocID="{6358C3AB-42B2-684D-9299-DF6F063CC526}" presName="gear2dstNode" presStyleLbl="node1" presStyleIdx="1" presStyleCnt="3"/>
      <dgm:spPr/>
      <dgm:t>
        <a:bodyPr/>
        <a:lstStyle/>
        <a:p>
          <a:endParaRPr lang="en-GB"/>
        </a:p>
      </dgm:t>
    </dgm:pt>
    <dgm:pt modelId="{C1A539EE-14AA-3A47-8B91-E360BFA95EB7}" type="pres">
      <dgm:prSet presAssocID="{9AFE4EF7-117E-6340-8E96-54B49BEFC3B0}" presName="gear3" presStyleLbl="node1" presStyleIdx="2" presStyleCnt="3" custAng="155472" custLinFactNeighborX="-69705" custLinFactNeighborY="0"/>
      <dgm:spPr/>
      <dgm:t>
        <a:bodyPr/>
        <a:lstStyle/>
        <a:p>
          <a:endParaRPr lang="en-GB"/>
        </a:p>
      </dgm:t>
    </dgm:pt>
    <dgm:pt modelId="{EC745E5C-77F0-5946-9AC4-AD8169E66B7C}" type="pres">
      <dgm:prSet presAssocID="{9AFE4EF7-117E-6340-8E96-54B49BEFC3B0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0321D79-6E81-B746-825B-B8651D40EAEA}" type="pres">
      <dgm:prSet presAssocID="{9AFE4EF7-117E-6340-8E96-54B49BEFC3B0}" presName="gear3srcNode" presStyleLbl="node1" presStyleIdx="2" presStyleCnt="3"/>
      <dgm:spPr/>
      <dgm:t>
        <a:bodyPr/>
        <a:lstStyle/>
        <a:p>
          <a:endParaRPr lang="en-GB"/>
        </a:p>
      </dgm:t>
    </dgm:pt>
    <dgm:pt modelId="{281AB8BD-A47E-D44A-BCB0-0076F8B9E155}" type="pres">
      <dgm:prSet presAssocID="{9AFE4EF7-117E-6340-8E96-54B49BEFC3B0}" presName="gear3dstNode" presStyleLbl="node1" presStyleIdx="2" presStyleCnt="3"/>
      <dgm:spPr/>
      <dgm:t>
        <a:bodyPr/>
        <a:lstStyle/>
        <a:p>
          <a:endParaRPr lang="en-GB"/>
        </a:p>
      </dgm:t>
    </dgm:pt>
    <dgm:pt modelId="{F3A780A1-8C9F-C04D-A273-12E59089472A}" type="pres">
      <dgm:prSet presAssocID="{B068E2AA-5670-3F4E-8669-A8FB4F3D28D0}" presName="connector1" presStyleLbl="sibTrans2D1" presStyleIdx="0" presStyleCnt="3" custAng="2993326" custLinFactNeighborX="-24546" custLinFactNeighborY="-40937"/>
      <dgm:spPr/>
      <dgm:t>
        <a:bodyPr/>
        <a:lstStyle/>
        <a:p>
          <a:endParaRPr lang="en-GB"/>
        </a:p>
      </dgm:t>
    </dgm:pt>
    <dgm:pt modelId="{4F600550-E142-8E41-8ED8-A6A671E7C88F}" type="pres">
      <dgm:prSet presAssocID="{59C12284-4EFC-9249-8D05-519098BBBFD0}" presName="connector2" presStyleLbl="sibTrans2D1" presStyleIdx="1" presStyleCnt="3" custAng="4272884" custLinFactNeighborX="-43062" custLinFactNeighborY="36852"/>
      <dgm:spPr/>
      <dgm:t>
        <a:bodyPr/>
        <a:lstStyle/>
        <a:p>
          <a:endParaRPr lang="en-GB"/>
        </a:p>
      </dgm:t>
    </dgm:pt>
    <dgm:pt modelId="{F57D0EA6-0D0E-CC4E-9A82-7814AA072D15}" type="pres">
      <dgm:prSet presAssocID="{0EB5C352-8E96-9C4E-8440-505EBCD49EBD}" presName="connector3" presStyleLbl="sibTrans2D1" presStyleIdx="2" presStyleCnt="3" custAng="2364592" custLinFactNeighborX="-45324" custLinFactNeighborY="-1751"/>
      <dgm:spPr/>
      <dgm:t>
        <a:bodyPr/>
        <a:lstStyle/>
        <a:p>
          <a:endParaRPr lang="en-GB"/>
        </a:p>
      </dgm:t>
    </dgm:pt>
  </dgm:ptLst>
  <dgm:cxnLst>
    <dgm:cxn modelId="{8A10FEAC-6A1D-4DC4-B378-6BD2F92C8461}" type="presOf" srcId="{9AFE4EF7-117E-6340-8E96-54B49BEFC3B0}" destId="{281AB8BD-A47E-D44A-BCB0-0076F8B9E155}" srcOrd="3" destOrd="0" presId="urn:microsoft.com/office/officeart/2005/8/layout/gear1"/>
    <dgm:cxn modelId="{6C87A432-88E7-4334-B5DB-A7C8EC64F76B}" type="presOf" srcId="{9AFE4EF7-117E-6340-8E96-54B49BEFC3B0}" destId="{60321D79-6E81-B746-825B-B8651D40EAEA}" srcOrd="2" destOrd="0" presId="urn:microsoft.com/office/officeart/2005/8/layout/gear1"/>
    <dgm:cxn modelId="{C84F5E67-98B5-244D-9AF4-FDB9F4DF3DEE}" srcId="{31B1D929-C0F4-8949-80E6-76DF0C27D2B3}" destId="{6358C3AB-42B2-684D-9299-DF6F063CC526}" srcOrd="1" destOrd="0" parTransId="{E3DBD1C8-ADA6-454C-8861-8A67C273A459}" sibTransId="{59C12284-4EFC-9249-8D05-519098BBBFD0}"/>
    <dgm:cxn modelId="{DDDA9932-C17C-490A-B91C-C04CA9B444B6}" type="presOf" srcId="{ABFC0F32-EDE1-0147-93FC-6CB0F33C891E}" destId="{14EC5206-9420-8145-9D6C-DCDA7E6E9BDB}" srcOrd="0" destOrd="0" presId="urn:microsoft.com/office/officeart/2005/8/layout/gear1"/>
    <dgm:cxn modelId="{CF69F6E9-C2D2-48F2-8A3C-F9E95551F1BB}" type="presOf" srcId="{9AFE4EF7-117E-6340-8E96-54B49BEFC3B0}" destId="{C1A539EE-14AA-3A47-8B91-E360BFA95EB7}" srcOrd="0" destOrd="0" presId="urn:microsoft.com/office/officeart/2005/8/layout/gear1"/>
    <dgm:cxn modelId="{72C3FB56-42E5-4574-9B39-45C08E7F41A6}" type="presOf" srcId="{9AFE4EF7-117E-6340-8E96-54B49BEFC3B0}" destId="{EC745E5C-77F0-5946-9AC4-AD8169E66B7C}" srcOrd="1" destOrd="0" presId="urn:microsoft.com/office/officeart/2005/8/layout/gear1"/>
    <dgm:cxn modelId="{03778805-5FB1-4308-AD54-BCD9D9AFE88B}" type="presOf" srcId="{ABFC0F32-EDE1-0147-93FC-6CB0F33C891E}" destId="{C798D4F5-ED04-7F42-B8A4-50EBE204CC02}" srcOrd="1" destOrd="0" presId="urn:microsoft.com/office/officeart/2005/8/layout/gear1"/>
    <dgm:cxn modelId="{177BA1F4-4ED8-4967-A107-A0351B6A3ECA}" type="presOf" srcId="{59C12284-4EFC-9249-8D05-519098BBBFD0}" destId="{4F600550-E142-8E41-8ED8-A6A671E7C88F}" srcOrd="0" destOrd="0" presId="urn:microsoft.com/office/officeart/2005/8/layout/gear1"/>
    <dgm:cxn modelId="{0670840A-784A-7445-95BF-9FEF1646FBA9}" srcId="{31B1D929-C0F4-8949-80E6-76DF0C27D2B3}" destId="{ABFC0F32-EDE1-0147-93FC-6CB0F33C891E}" srcOrd="0" destOrd="0" parTransId="{73479D2A-96D0-BE4B-94DF-9C8F2524D76D}" sibTransId="{B068E2AA-5670-3F4E-8669-A8FB4F3D28D0}"/>
    <dgm:cxn modelId="{917E5BD4-CCED-4838-9183-2E2D955797E5}" type="presOf" srcId="{31B1D929-C0F4-8949-80E6-76DF0C27D2B3}" destId="{9E2A9ACF-AA5F-0C44-9F36-F448538F1394}" srcOrd="0" destOrd="0" presId="urn:microsoft.com/office/officeart/2005/8/layout/gear1"/>
    <dgm:cxn modelId="{5C0BC06F-F631-409A-96BE-5E7ABA6C5D75}" type="presOf" srcId="{6358C3AB-42B2-684D-9299-DF6F063CC526}" destId="{741AE25E-3577-2B46-91E9-63377807474A}" srcOrd="0" destOrd="0" presId="urn:microsoft.com/office/officeart/2005/8/layout/gear1"/>
    <dgm:cxn modelId="{21F6EE2A-EB26-4E94-B68A-58578DFCB0B8}" type="presOf" srcId="{ABFC0F32-EDE1-0147-93FC-6CB0F33C891E}" destId="{C60E6F2E-6F33-134D-9F98-8AB9F2998931}" srcOrd="2" destOrd="0" presId="urn:microsoft.com/office/officeart/2005/8/layout/gear1"/>
    <dgm:cxn modelId="{28BDB703-5C4B-3045-8ABC-9154C4E641BA}" srcId="{31B1D929-C0F4-8949-80E6-76DF0C27D2B3}" destId="{9AFE4EF7-117E-6340-8E96-54B49BEFC3B0}" srcOrd="2" destOrd="0" parTransId="{7210486F-413D-714A-8CBA-D4742E5109E1}" sibTransId="{0EB5C352-8E96-9C4E-8440-505EBCD49EBD}"/>
    <dgm:cxn modelId="{7220AB2A-1F73-42B8-BF69-2D58DF6BA149}" type="presOf" srcId="{0EB5C352-8E96-9C4E-8440-505EBCD49EBD}" destId="{F57D0EA6-0D0E-CC4E-9A82-7814AA072D15}" srcOrd="0" destOrd="0" presId="urn:microsoft.com/office/officeart/2005/8/layout/gear1"/>
    <dgm:cxn modelId="{665D89C4-0556-4E65-8A96-C7DE3F7111AB}" type="presOf" srcId="{6358C3AB-42B2-684D-9299-DF6F063CC526}" destId="{C56658CD-9A5E-8142-A24B-8ED73AC0F40D}" srcOrd="2" destOrd="0" presId="urn:microsoft.com/office/officeart/2005/8/layout/gear1"/>
    <dgm:cxn modelId="{E75D489B-3D64-49E5-87DD-289D4A0FC76B}" type="presOf" srcId="{6358C3AB-42B2-684D-9299-DF6F063CC526}" destId="{3306ACBA-D13F-A846-A7F2-BBF97FAFF570}" srcOrd="1" destOrd="0" presId="urn:microsoft.com/office/officeart/2005/8/layout/gear1"/>
    <dgm:cxn modelId="{BEB14FC3-72E9-4146-A9FE-ACD8DB4075B1}" type="presOf" srcId="{B068E2AA-5670-3F4E-8669-A8FB4F3D28D0}" destId="{F3A780A1-8C9F-C04D-A273-12E59089472A}" srcOrd="0" destOrd="0" presId="urn:microsoft.com/office/officeart/2005/8/layout/gear1"/>
    <dgm:cxn modelId="{A20CD67A-2400-4D16-B6A5-F23C17B73E2F}" type="presParOf" srcId="{9E2A9ACF-AA5F-0C44-9F36-F448538F1394}" destId="{14EC5206-9420-8145-9D6C-DCDA7E6E9BDB}" srcOrd="0" destOrd="0" presId="urn:microsoft.com/office/officeart/2005/8/layout/gear1"/>
    <dgm:cxn modelId="{EC3C1289-4EE9-4D49-9A1E-902AD6D04EB4}" type="presParOf" srcId="{9E2A9ACF-AA5F-0C44-9F36-F448538F1394}" destId="{C798D4F5-ED04-7F42-B8A4-50EBE204CC02}" srcOrd="1" destOrd="0" presId="urn:microsoft.com/office/officeart/2005/8/layout/gear1"/>
    <dgm:cxn modelId="{C196497E-EA60-48A2-94C5-54800808572B}" type="presParOf" srcId="{9E2A9ACF-AA5F-0C44-9F36-F448538F1394}" destId="{C60E6F2E-6F33-134D-9F98-8AB9F2998931}" srcOrd="2" destOrd="0" presId="urn:microsoft.com/office/officeart/2005/8/layout/gear1"/>
    <dgm:cxn modelId="{C97039EB-04B0-4B44-BA1B-6DCB27427F43}" type="presParOf" srcId="{9E2A9ACF-AA5F-0C44-9F36-F448538F1394}" destId="{741AE25E-3577-2B46-91E9-63377807474A}" srcOrd="3" destOrd="0" presId="urn:microsoft.com/office/officeart/2005/8/layout/gear1"/>
    <dgm:cxn modelId="{06E72879-3951-4041-B28B-F68FD399D9D0}" type="presParOf" srcId="{9E2A9ACF-AA5F-0C44-9F36-F448538F1394}" destId="{3306ACBA-D13F-A846-A7F2-BBF97FAFF570}" srcOrd="4" destOrd="0" presId="urn:microsoft.com/office/officeart/2005/8/layout/gear1"/>
    <dgm:cxn modelId="{90B2750F-BB9A-49E6-98F4-801E2FEB8510}" type="presParOf" srcId="{9E2A9ACF-AA5F-0C44-9F36-F448538F1394}" destId="{C56658CD-9A5E-8142-A24B-8ED73AC0F40D}" srcOrd="5" destOrd="0" presId="urn:microsoft.com/office/officeart/2005/8/layout/gear1"/>
    <dgm:cxn modelId="{9897F545-133E-4CBE-A1B3-0D04FDB17BB6}" type="presParOf" srcId="{9E2A9ACF-AA5F-0C44-9F36-F448538F1394}" destId="{C1A539EE-14AA-3A47-8B91-E360BFA95EB7}" srcOrd="6" destOrd="0" presId="urn:microsoft.com/office/officeart/2005/8/layout/gear1"/>
    <dgm:cxn modelId="{A42A976A-EF90-4F32-84DE-31B0A72D5047}" type="presParOf" srcId="{9E2A9ACF-AA5F-0C44-9F36-F448538F1394}" destId="{EC745E5C-77F0-5946-9AC4-AD8169E66B7C}" srcOrd="7" destOrd="0" presId="urn:microsoft.com/office/officeart/2005/8/layout/gear1"/>
    <dgm:cxn modelId="{6F9AA3B1-9DD8-45AA-BD0A-E8C82F0F184E}" type="presParOf" srcId="{9E2A9ACF-AA5F-0C44-9F36-F448538F1394}" destId="{60321D79-6E81-B746-825B-B8651D40EAEA}" srcOrd="8" destOrd="0" presId="urn:microsoft.com/office/officeart/2005/8/layout/gear1"/>
    <dgm:cxn modelId="{AA9BBC6E-D3ED-4D02-9FA4-7D0B351773D5}" type="presParOf" srcId="{9E2A9ACF-AA5F-0C44-9F36-F448538F1394}" destId="{281AB8BD-A47E-D44A-BCB0-0076F8B9E155}" srcOrd="9" destOrd="0" presId="urn:microsoft.com/office/officeart/2005/8/layout/gear1"/>
    <dgm:cxn modelId="{D32A11D6-741F-4E59-8C61-9690369C8AF0}" type="presParOf" srcId="{9E2A9ACF-AA5F-0C44-9F36-F448538F1394}" destId="{F3A780A1-8C9F-C04D-A273-12E59089472A}" srcOrd="10" destOrd="0" presId="urn:microsoft.com/office/officeart/2005/8/layout/gear1"/>
    <dgm:cxn modelId="{8EAF7F9B-A0CA-415F-9AEF-22CF59E9A1E0}" type="presParOf" srcId="{9E2A9ACF-AA5F-0C44-9F36-F448538F1394}" destId="{4F600550-E142-8E41-8ED8-A6A671E7C88F}" srcOrd="11" destOrd="0" presId="urn:microsoft.com/office/officeart/2005/8/layout/gear1"/>
    <dgm:cxn modelId="{87906129-3572-4AC6-989B-2B716CDA51D5}" type="presParOf" srcId="{9E2A9ACF-AA5F-0C44-9F36-F448538F1394}" destId="{F57D0EA6-0D0E-CC4E-9A82-7814AA072D1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5AE00A-032E-0C4D-8B50-CF89BB2BE056}" type="doc">
      <dgm:prSet loTypeId="urn:microsoft.com/office/officeart/2005/8/layout/cycle2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BCED7FC-8069-1045-A848-C45BBC7B0110}">
      <dgm:prSet phldrT="[Text]"/>
      <dgm:spPr/>
      <dgm:t>
        <a:bodyPr/>
        <a:lstStyle/>
        <a:p>
          <a:r>
            <a:rPr lang="tr-TR" dirty="0" smtClean="0"/>
            <a:t>Çocuklara Yönelik Hedefler</a:t>
          </a:r>
          <a:endParaRPr lang="en-US" dirty="0"/>
        </a:p>
      </dgm:t>
    </dgm:pt>
    <dgm:pt modelId="{BDED9870-203B-F949-B85B-90089F982A69}" type="parTrans" cxnId="{6681D19B-AD92-7144-8F94-630097844D4F}">
      <dgm:prSet/>
      <dgm:spPr/>
      <dgm:t>
        <a:bodyPr/>
        <a:lstStyle/>
        <a:p>
          <a:endParaRPr lang="en-US"/>
        </a:p>
      </dgm:t>
    </dgm:pt>
    <dgm:pt modelId="{B55028C0-DC7B-5543-93C0-2C1C04371F19}" type="sibTrans" cxnId="{6681D19B-AD92-7144-8F94-630097844D4F}">
      <dgm:prSet/>
      <dgm:spPr/>
      <dgm:t>
        <a:bodyPr/>
        <a:lstStyle/>
        <a:p>
          <a:endParaRPr lang="en-US"/>
        </a:p>
      </dgm:t>
    </dgm:pt>
    <dgm:pt modelId="{B637A24B-5CFB-3A4E-9969-90434251DAC4}" type="pres">
      <dgm:prSet presAssocID="{D25AE00A-032E-0C4D-8B50-CF89BB2BE05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E6247E4-C3A7-AF4A-A5BA-E62BEE8FC046}" type="pres">
      <dgm:prSet presAssocID="{3BCED7FC-8069-1045-A848-C45BBC7B0110}" presName="node" presStyleLbl="node1" presStyleIdx="0" presStyleCnt="1" custRadScaleRad="111783" custRadScaleInc="907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681D19B-AD92-7144-8F94-630097844D4F}" srcId="{D25AE00A-032E-0C4D-8B50-CF89BB2BE056}" destId="{3BCED7FC-8069-1045-A848-C45BBC7B0110}" srcOrd="0" destOrd="0" parTransId="{BDED9870-203B-F949-B85B-90089F982A69}" sibTransId="{B55028C0-DC7B-5543-93C0-2C1C04371F19}"/>
    <dgm:cxn modelId="{986A0734-C743-4F13-95B8-36A08CCE5836}" type="presOf" srcId="{D25AE00A-032E-0C4D-8B50-CF89BB2BE056}" destId="{B637A24B-5CFB-3A4E-9969-90434251DAC4}" srcOrd="0" destOrd="0" presId="urn:microsoft.com/office/officeart/2005/8/layout/cycle2"/>
    <dgm:cxn modelId="{E63F25CA-5052-4459-AD70-748F5A21209C}" type="presOf" srcId="{3BCED7FC-8069-1045-A848-C45BBC7B0110}" destId="{FE6247E4-C3A7-AF4A-A5BA-E62BEE8FC046}" srcOrd="0" destOrd="0" presId="urn:microsoft.com/office/officeart/2005/8/layout/cycle2"/>
    <dgm:cxn modelId="{8381346F-1046-4140-B15E-1DB23675A15C}" type="presParOf" srcId="{B637A24B-5CFB-3A4E-9969-90434251DAC4}" destId="{FE6247E4-C3A7-AF4A-A5BA-E62BEE8FC04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988618-382E-2240-A66F-015A83B2CAFF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D4034B-3302-1F49-96C8-372051A0E2B9}">
      <dgm:prSet phldrT="[Text]" custT="1"/>
      <dgm:spPr/>
      <dgm:t>
        <a:bodyPr/>
        <a:lstStyle/>
        <a:p>
          <a:r>
            <a:rPr lang="tr-TR" sz="2000" b="1" dirty="0" smtClean="0">
              <a:solidFill>
                <a:schemeClr val="tx1"/>
              </a:solidFill>
              <a:latin typeface="Calibri"/>
              <a:ea typeface="+mn-ea"/>
              <a:cs typeface="Calibri"/>
            </a:rPr>
            <a:t>Sağlık</a:t>
          </a:r>
          <a:endParaRPr lang="en-US" sz="2000" b="1" dirty="0">
            <a:latin typeface="Calibri"/>
            <a:cs typeface="Calibri"/>
          </a:endParaRPr>
        </a:p>
      </dgm:t>
    </dgm:pt>
    <dgm:pt modelId="{C9B5931E-B508-3E49-B29E-E97EBB24D382}" type="parTrans" cxnId="{A0EF6D23-2DE9-724E-83A5-6ED236C5EB4D}">
      <dgm:prSet/>
      <dgm:spPr/>
      <dgm:t>
        <a:bodyPr/>
        <a:lstStyle/>
        <a:p>
          <a:endParaRPr lang="en-US"/>
        </a:p>
      </dgm:t>
    </dgm:pt>
    <dgm:pt modelId="{F87845A4-B022-504F-BD3A-36829BDD5EFD}" type="sibTrans" cxnId="{A0EF6D23-2DE9-724E-83A5-6ED236C5EB4D}">
      <dgm:prSet/>
      <dgm:spPr/>
      <dgm:t>
        <a:bodyPr/>
        <a:lstStyle/>
        <a:p>
          <a:endParaRPr lang="en-US"/>
        </a:p>
      </dgm:t>
    </dgm:pt>
    <dgm:pt modelId="{72F09725-7A1B-9041-BAA9-FC3714040F82}">
      <dgm:prSet custT="1"/>
      <dgm:spPr/>
      <dgm:t>
        <a:bodyPr/>
        <a:lstStyle/>
        <a:p>
          <a:r>
            <a:rPr lang="tr-TR" sz="2000" b="1" dirty="0" err="1" smtClean="0">
              <a:solidFill>
                <a:schemeClr val="tx1"/>
              </a:solidFill>
              <a:latin typeface="Calibri"/>
              <a:ea typeface="+mn-ea"/>
              <a:cs typeface="Calibri"/>
            </a:rPr>
            <a:t>Psiko</a:t>
          </a:r>
          <a:r>
            <a:rPr lang="tr-TR" sz="2000" b="1" dirty="0" smtClean="0">
              <a:solidFill>
                <a:schemeClr val="tx1"/>
              </a:solidFill>
              <a:latin typeface="Calibri"/>
              <a:ea typeface="+mn-ea"/>
              <a:cs typeface="Calibri"/>
            </a:rPr>
            <a:t>-sosyal Destek</a:t>
          </a:r>
          <a:endParaRPr lang="en-US" sz="2000" b="1" dirty="0">
            <a:latin typeface="Calibri"/>
            <a:cs typeface="Calibri"/>
          </a:endParaRPr>
        </a:p>
      </dgm:t>
    </dgm:pt>
    <dgm:pt modelId="{C36421B0-44E5-1E40-9692-1A11B1364CA7}" type="parTrans" cxnId="{E816B0F2-3C50-5441-8AB9-ABED3F0B7E2B}">
      <dgm:prSet/>
      <dgm:spPr/>
      <dgm:t>
        <a:bodyPr/>
        <a:lstStyle/>
        <a:p>
          <a:endParaRPr lang="en-US"/>
        </a:p>
      </dgm:t>
    </dgm:pt>
    <dgm:pt modelId="{C53F84CD-DFEB-2446-8C70-483096CFB04B}" type="sibTrans" cxnId="{E816B0F2-3C50-5441-8AB9-ABED3F0B7E2B}">
      <dgm:prSet/>
      <dgm:spPr/>
      <dgm:t>
        <a:bodyPr/>
        <a:lstStyle/>
        <a:p>
          <a:endParaRPr lang="en-US"/>
        </a:p>
      </dgm:t>
    </dgm:pt>
    <dgm:pt modelId="{C5D41846-3EF9-814B-9FD2-884422524970}">
      <dgm:prSet custT="1"/>
      <dgm:spPr/>
      <dgm:t>
        <a:bodyPr/>
        <a:lstStyle/>
        <a:p>
          <a:r>
            <a:rPr lang="tr-TR" sz="2000" b="1" dirty="0" smtClean="0">
              <a:solidFill>
                <a:schemeClr val="tx1"/>
              </a:solidFill>
              <a:latin typeface="Calibri"/>
              <a:ea typeface="+mn-ea"/>
              <a:cs typeface="Calibri"/>
            </a:rPr>
            <a:t>Vaka yönetimi dahil sosyal yardım  </a:t>
          </a:r>
          <a:endParaRPr lang="en-US" sz="2000" b="1" dirty="0">
            <a:latin typeface="Calibri"/>
            <a:cs typeface="Calibri"/>
          </a:endParaRPr>
        </a:p>
      </dgm:t>
    </dgm:pt>
    <dgm:pt modelId="{DD202FE9-07B5-8A48-89E9-4605CB934740}" type="parTrans" cxnId="{60B9F138-0370-F54F-AB9A-4C42B8A0390B}">
      <dgm:prSet/>
      <dgm:spPr/>
      <dgm:t>
        <a:bodyPr/>
        <a:lstStyle/>
        <a:p>
          <a:endParaRPr lang="en-US"/>
        </a:p>
      </dgm:t>
    </dgm:pt>
    <dgm:pt modelId="{7B6CCA41-BC91-4E4D-A7DE-C9E617F951DD}" type="sibTrans" cxnId="{60B9F138-0370-F54F-AB9A-4C42B8A0390B}">
      <dgm:prSet/>
      <dgm:spPr/>
      <dgm:t>
        <a:bodyPr/>
        <a:lstStyle/>
        <a:p>
          <a:endParaRPr lang="en-US"/>
        </a:p>
      </dgm:t>
    </dgm:pt>
    <dgm:pt modelId="{2AA92F25-CE41-0E41-B330-B11C566828F2}">
      <dgm:prSet custT="1"/>
      <dgm:spPr/>
      <dgm:t>
        <a:bodyPr/>
        <a:lstStyle/>
        <a:p>
          <a:pPr algn="ctr"/>
          <a:r>
            <a:rPr lang="tr-TR" sz="1800" b="1" dirty="0" smtClean="0">
              <a:solidFill>
                <a:schemeClr val="tx1"/>
              </a:solidFill>
              <a:latin typeface="Calibri"/>
              <a:ea typeface="+mn-ea"/>
              <a:cs typeface="Calibri"/>
            </a:rPr>
            <a:t>Kanuni yardım /tazminat </a:t>
          </a:r>
          <a:endParaRPr lang="en-US" sz="1800" b="1" dirty="0">
            <a:solidFill>
              <a:schemeClr val="tx1"/>
            </a:solidFill>
            <a:latin typeface="Calibri"/>
            <a:ea typeface="+mn-ea"/>
            <a:cs typeface="Calibri"/>
          </a:endParaRPr>
        </a:p>
      </dgm:t>
    </dgm:pt>
    <dgm:pt modelId="{29E344AD-0870-3749-B39E-5653E27086EA}" type="parTrans" cxnId="{C9D997DB-7CC2-F245-8BFF-15254AC3225C}">
      <dgm:prSet/>
      <dgm:spPr/>
      <dgm:t>
        <a:bodyPr/>
        <a:lstStyle/>
        <a:p>
          <a:endParaRPr lang="en-US"/>
        </a:p>
      </dgm:t>
    </dgm:pt>
    <dgm:pt modelId="{1EBC9307-DAD3-DA49-9280-43B3A121C32C}" type="sibTrans" cxnId="{C9D997DB-7CC2-F245-8BFF-15254AC3225C}">
      <dgm:prSet/>
      <dgm:spPr/>
      <dgm:t>
        <a:bodyPr/>
        <a:lstStyle/>
        <a:p>
          <a:endParaRPr lang="en-US"/>
        </a:p>
      </dgm:t>
    </dgm:pt>
    <dgm:pt modelId="{A9473943-BE30-ED49-B154-3AF67A35F57B}">
      <dgm:prSet custT="1"/>
      <dgm:spPr/>
      <dgm:t>
        <a:bodyPr/>
        <a:lstStyle/>
        <a:p>
          <a:r>
            <a:rPr lang="tr-TR" sz="2000" b="1" dirty="0" smtClean="0">
              <a:solidFill>
                <a:schemeClr val="tx1"/>
              </a:solidFill>
              <a:latin typeface="Calibri"/>
              <a:ea typeface="+mn-ea"/>
              <a:cs typeface="Calibri"/>
            </a:rPr>
            <a:t>Emniyet ve güvenlik </a:t>
          </a:r>
          <a:endParaRPr lang="en-US" sz="2000" b="1" dirty="0">
            <a:solidFill>
              <a:schemeClr val="tx1"/>
            </a:solidFill>
            <a:latin typeface="Calibri"/>
            <a:ea typeface="+mn-ea"/>
            <a:cs typeface="Calibri"/>
          </a:endParaRPr>
        </a:p>
      </dgm:t>
    </dgm:pt>
    <dgm:pt modelId="{9D45587A-600C-6640-95D4-2652C491045A}" type="sibTrans" cxnId="{13779189-AFEC-EB4F-8C3C-B8A4786F3449}">
      <dgm:prSet/>
      <dgm:spPr/>
      <dgm:t>
        <a:bodyPr/>
        <a:lstStyle/>
        <a:p>
          <a:endParaRPr lang="en-US"/>
        </a:p>
      </dgm:t>
    </dgm:pt>
    <dgm:pt modelId="{14F6E7DC-E70A-834A-ABAA-B6D0DBACA2CD}" type="parTrans" cxnId="{13779189-AFEC-EB4F-8C3C-B8A4786F3449}">
      <dgm:prSet/>
      <dgm:spPr/>
      <dgm:t>
        <a:bodyPr/>
        <a:lstStyle/>
        <a:p>
          <a:endParaRPr lang="en-US"/>
        </a:p>
      </dgm:t>
    </dgm:pt>
    <dgm:pt modelId="{DAF7D6A1-CD09-D741-BA60-4F52AC84EE43}" type="pres">
      <dgm:prSet presAssocID="{97988618-382E-2240-A66F-015A83B2CAF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A229CB-110C-7D42-ADA9-93FF3977BCDF}" type="pres">
      <dgm:prSet presAssocID="{82D4034B-3302-1F49-96C8-372051A0E2B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4BA10-4FE5-354F-B238-E8C2122E20ED}" type="pres">
      <dgm:prSet presAssocID="{82D4034B-3302-1F49-96C8-372051A0E2B9}" presName="spNode" presStyleCnt="0"/>
      <dgm:spPr/>
    </dgm:pt>
    <dgm:pt modelId="{D7349711-85FF-8943-8BDC-4F0343FC9519}" type="pres">
      <dgm:prSet presAssocID="{F87845A4-B022-504F-BD3A-36829BDD5EFD}" presName="sibTrans" presStyleLbl="sibTrans1D1" presStyleIdx="0" presStyleCnt="5"/>
      <dgm:spPr/>
      <dgm:t>
        <a:bodyPr/>
        <a:lstStyle/>
        <a:p>
          <a:endParaRPr lang="en-US"/>
        </a:p>
      </dgm:t>
    </dgm:pt>
    <dgm:pt modelId="{333BE4C1-029E-F74C-A63D-F714B78C757C}" type="pres">
      <dgm:prSet presAssocID="{72F09725-7A1B-9041-BAA9-FC3714040F82}" presName="node" presStyleLbl="node1" presStyleIdx="1" presStyleCnt="5" custScaleX="1323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C240D-9D7D-2D45-AE5D-BBA9603906B7}" type="pres">
      <dgm:prSet presAssocID="{72F09725-7A1B-9041-BAA9-FC3714040F82}" presName="spNode" presStyleCnt="0"/>
      <dgm:spPr/>
    </dgm:pt>
    <dgm:pt modelId="{2812A064-A5E9-C649-96A8-32C351E5C84F}" type="pres">
      <dgm:prSet presAssocID="{C53F84CD-DFEB-2446-8C70-483096CFB04B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7041A09-5E52-EB48-984E-1D87070E7A07}" type="pres">
      <dgm:prSet presAssocID="{C5D41846-3EF9-814B-9FD2-884422524970}" presName="node" presStyleLbl="node1" presStyleIdx="2" presStyleCnt="5" custScaleX="116893" custScaleY="1022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65168-66EE-5F4E-A37B-5E873EA14790}" type="pres">
      <dgm:prSet presAssocID="{C5D41846-3EF9-814B-9FD2-884422524970}" presName="spNode" presStyleCnt="0"/>
      <dgm:spPr/>
    </dgm:pt>
    <dgm:pt modelId="{56BAACDF-1300-9B48-BB0E-E6D9909F6892}" type="pres">
      <dgm:prSet presAssocID="{7B6CCA41-BC91-4E4D-A7DE-C9E617F951DD}" presName="sibTrans" presStyleLbl="sibTrans1D1" presStyleIdx="2" presStyleCnt="5"/>
      <dgm:spPr/>
      <dgm:t>
        <a:bodyPr/>
        <a:lstStyle/>
        <a:p>
          <a:endParaRPr lang="en-US"/>
        </a:p>
      </dgm:t>
    </dgm:pt>
    <dgm:pt modelId="{FC65CC10-4B4B-B744-ADB2-EA34B2DBB77F}" type="pres">
      <dgm:prSet presAssocID="{A9473943-BE30-ED49-B154-3AF67A35F57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3BDD22-741A-5646-86F4-9B236F0C2A6D}" type="pres">
      <dgm:prSet presAssocID="{A9473943-BE30-ED49-B154-3AF67A35F57B}" presName="spNode" presStyleCnt="0"/>
      <dgm:spPr/>
    </dgm:pt>
    <dgm:pt modelId="{05486184-09E7-194F-8D38-E7EA4CC19A45}" type="pres">
      <dgm:prSet presAssocID="{9D45587A-600C-6640-95D4-2652C491045A}" presName="sibTrans" presStyleLbl="sibTrans1D1" presStyleIdx="3" presStyleCnt="5"/>
      <dgm:spPr/>
      <dgm:t>
        <a:bodyPr/>
        <a:lstStyle/>
        <a:p>
          <a:endParaRPr lang="en-US"/>
        </a:p>
      </dgm:t>
    </dgm:pt>
    <dgm:pt modelId="{F99AAE1B-0ED9-0E49-9C72-289EBDDD3C86}" type="pres">
      <dgm:prSet presAssocID="{2AA92F25-CE41-0E41-B330-B11C566828F2}" presName="node" presStyleLbl="node1" presStyleIdx="4" presStyleCnt="5" custScaleX="1148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23D8FB-B43E-D248-B03D-F4E010C07D05}" type="pres">
      <dgm:prSet presAssocID="{2AA92F25-CE41-0E41-B330-B11C566828F2}" presName="spNode" presStyleCnt="0"/>
      <dgm:spPr/>
    </dgm:pt>
    <dgm:pt modelId="{6FF2A701-3CD9-C24E-922A-A4CAA1FD4699}" type="pres">
      <dgm:prSet presAssocID="{1EBC9307-DAD3-DA49-9280-43B3A121C32C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6E39703C-81D5-4BDF-9971-D248113D323E}" type="presOf" srcId="{C5D41846-3EF9-814B-9FD2-884422524970}" destId="{87041A09-5E52-EB48-984E-1D87070E7A07}" srcOrd="0" destOrd="0" presId="urn:microsoft.com/office/officeart/2005/8/layout/cycle6"/>
    <dgm:cxn modelId="{A0EF6D23-2DE9-724E-83A5-6ED236C5EB4D}" srcId="{97988618-382E-2240-A66F-015A83B2CAFF}" destId="{82D4034B-3302-1F49-96C8-372051A0E2B9}" srcOrd="0" destOrd="0" parTransId="{C9B5931E-B508-3E49-B29E-E97EBB24D382}" sibTransId="{F87845A4-B022-504F-BD3A-36829BDD5EFD}"/>
    <dgm:cxn modelId="{0D1C2170-D229-41FE-86B7-C48789EECAF8}" type="presOf" srcId="{7B6CCA41-BC91-4E4D-A7DE-C9E617F951DD}" destId="{56BAACDF-1300-9B48-BB0E-E6D9909F6892}" srcOrd="0" destOrd="0" presId="urn:microsoft.com/office/officeart/2005/8/layout/cycle6"/>
    <dgm:cxn modelId="{6169DBF7-B1A9-462C-AF93-667DB79F3492}" type="presOf" srcId="{1EBC9307-DAD3-DA49-9280-43B3A121C32C}" destId="{6FF2A701-3CD9-C24E-922A-A4CAA1FD4699}" srcOrd="0" destOrd="0" presId="urn:microsoft.com/office/officeart/2005/8/layout/cycle6"/>
    <dgm:cxn modelId="{E816B0F2-3C50-5441-8AB9-ABED3F0B7E2B}" srcId="{97988618-382E-2240-A66F-015A83B2CAFF}" destId="{72F09725-7A1B-9041-BAA9-FC3714040F82}" srcOrd="1" destOrd="0" parTransId="{C36421B0-44E5-1E40-9692-1A11B1364CA7}" sibTransId="{C53F84CD-DFEB-2446-8C70-483096CFB04B}"/>
    <dgm:cxn modelId="{69FE7622-CAEC-42B3-8646-B23459117149}" type="presOf" srcId="{72F09725-7A1B-9041-BAA9-FC3714040F82}" destId="{333BE4C1-029E-F74C-A63D-F714B78C757C}" srcOrd="0" destOrd="0" presId="urn:microsoft.com/office/officeart/2005/8/layout/cycle6"/>
    <dgm:cxn modelId="{60B9F138-0370-F54F-AB9A-4C42B8A0390B}" srcId="{97988618-382E-2240-A66F-015A83B2CAFF}" destId="{C5D41846-3EF9-814B-9FD2-884422524970}" srcOrd="2" destOrd="0" parTransId="{DD202FE9-07B5-8A48-89E9-4605CB934740}" sibTransId="{7B6CCA41-BC91-4E4D-A7DE-C9E617F951DD}"/>
    <dgm:cxn modelId="{75E036AE-B77B-4F4C-9B04-A0D8E0BBF637}" type="presOf" srcId="{9D45587A-600C-6640-95D4-2652C491045A}" destId="{05486184-09E7-194F-8D38-E7EA4CC19A45}" srcOrd="0" destOrd="0" presId="urn:microsoft.com/office/officeart/2005/8/layout/cycle6"/>
    <dgm:cxn modelId="{1A790615-08F2-4F88-8108-2A0FCC592C59}" type="presOf" srcId="{C53F84CD-DFEB-2446-8C70-483096CFB04B}" destId="{2812A064-A5E9-C649-96A8-32C351E5C84F}" srcOrd="0" destOrd="0" presId="urn:microsoft.com/office/officeart/2005/8/layout/cycle6"/>
    <dgm:cxn modelId="{3DDF24D3-64D2-4EAB-A73E-5FB9EC921EE2}" type="presOf" srcId="{82D4034B-3302-1F49-96C8-372051A0E2B9}" destId="{A0A229CB-110C-7D42-ADA9-93FF3977BCDF}" srcOrd="0" destOrd="0" presId="urn:microsoft.com/office/officeart/2005/8/layout/cycle6"/>
    <dgm:cxn modelId="{0D8CA9D7-EEE4-49E7-AB8D-B2776BE3961C}" type="presOf" srcId="{2AA92F25-CE41-0E41-B330-B11C566828F2}" destId="{F99AAE1B-0ED9-0E49-9C72-289EBDDD3C86}" srcOrd="0" destOrd="0" presId="urn:microsoft.com/office/officeart/2005/8/layout/cycle6"/>
    <dgm:cxn modelId="{DD037861-B6C2-4BAE-9333-CD36EEAFA046}" type="presOf" srcId="{F87845A4-B022-504F-BD3A-36829BDD5EFD}" destId="{D7349711-85FF-8943-8BDC-4F0343FC9519}" srcOrd="0" destOrd="0" presId="urn:microsoft.com/office/officeart/2005/8/layout/cycle6"/>
    <dgm:cxn modelId="{C9D997DB-7CC2-F245-8BFF-15254AC3225C}" srcId="{97988618-382E-2240-A66F-015A83B2CAFF}" destId="{2AA92F25-CE41-0E41-B330-B11C566828F2}" srcOrd="4" destOrd="0" parTransId="{29E344AD-0870-3749-B39E-5653E27086EA}" sibTransId="{1EBC9307-DAD3-DA49-9280-43B3A121C32C}"/>
    <dgm:cxn modelId="{FCBC9205-247D-4D6D-8A34-C1F8503064A0}" type="presOf" srcId="{A9473943-BE30-ED49-B154-3AF67A35F57B}" destId="{FC65CC10-4B4B-B744-ADB2-EA34B2DBB77F}" srcOrd="0" destOrd="0" presId="urn:microsoft.com/office/officeart/2005/8/layout/cycle6"/>
    <dgm:cxn modelId="{D1D5B696-718B-40A5-B837-DA08C5F9DB5E}" type="presOf" srcId="{97988618-382E-2240-A66F-015A83B2CAFF}" destId="{DAF7D6A1-CD09-D741-BA60-4F52AC84EE43}" srcOrd="0" destOrd="0" presId="urn:microsoft.com/office/officeart/2005/8/layout/cycle6"/>
    <dgm:cxn modelId="{13779189-AFEC-EB4F-8C3C-B8A4786F3449}" srcId="{97988618-382E-2240-A66F-015A83B2CAFF}" destId="{A9473943-BE30-ED49-B154-3AF67A35F57B}" srcOrd="3" destOrd="0" parTransId="{14F6E7DC-E70A-834A-ABAA-B6D0DBACA2CD}" sibTransId="{9D45587A-600C-6640-95D4-2652C491045A}"/>
    <dgm:cxn modelId="{F920DB88-A1EA-494D-B48E-A5CE1F658649}" type="presParOf" srcId="{DAF7D6A1-CD09-D741-BA60-4F52AC84EE43}" destId="{A0A229CB-110C-7D42-ADA9-93FF3977BCDF}" srcOrd="0" destOrd="0" presId="urn:microsoft.com/office/officeart/2005/8/layout/cycle6"/>
    <dgm:cxn modelId="{9CFDEF5B-FAC6-4AD5-9005-90C57DE40BF0}" type="presParOf" srcId="{DAF7D6A1-CD09-D741-BA60-4F52AC84EE43}" destId="{91F4BA10-4FE5-354F-B238-E8C2122E20ED}" srcOrd="1" destOrd="0" presId="urn:microsoft.com/office/officeart/2005/8/layout/cycle6"/>
    <dgm:cxn modelId="{9520BF3B-3CFB-4809-8B93-90A23A37945C}" type="presParOf" srcId="{DAF7D6A1-CD09-D741-BA60-4F52AC84EE43}" destId="{D7349711-85FF-8943-8BDC-4F0343FC9519}" srcOrd="2" destOrd="0" presId="urn:microsoft.com/office/officeart/2005/8/layout/cycle6"/>
    <dgm:cxn modelId="{1B35AC97-41D5-4E45-B394-1EEAF41C22D1}" type="presParOf" srcId="{DAF7D6A1-CD09-D741-BA60-4F52AC84EE43}" destId="{333BE4C1-029E-F74C-A63D-F714B78C757C}" srcOrd="3" destOrd="0" presId="urn:microsoft.com/office/officeart/2005/8/layout/cycle6"/>
    <dgm:cxn modelId="{7AFD188D-29BB-4A40-9FF7-B98594F0BC7A}" type="presParOf" srcId="{DAF7D6A1-CD09-D741-BA60-4F52AC84EE43}" destId="{451C240D-9D7D-2D45-AE5D-BBA9603906B7}" srcOrd="4" destOrd="0" presId="urn:microsoft.com/office/officeart/2005/8/layout/cycle6"/>
    <dgm:cxn modelId="{92F6E85B-C81E-4C9A-A23E-CED87028C880}" type="presParOf" srcId="{DAF7D6A1-CD09-D741-BA60-4F52AC84EE43}" destId="{2812A064-A5E9-C649-96A8-32C351E5C84F}" srcOrd="5" destOrd="0" presId="urn:microsoft.com/office/officeart/2005/8/layout/cycle6"/>
    <dgm:cxn modelId="{3355F80B-6956-4012-B541-5C0CF53964CD}" type="presParOf" srcId="{DAF7D6A1-CD09-D741-BA60-4F52AC84EE43}" destId="{87041A09-5E52-EB48-984E-1D87070E7A07}" srcOrd="6" destOrd="0" presId="urn:microsoft.com/office/officeart/2005/8/layout/cycle6"/>
    <dgm:cxn modelId="{31BD8938-89DA-42B0-AA39-115EA6845745}" type="presParOf" srcId="{DAF7D6A1-CD09-D741-BA60-4F52AC84EE43}" destId="{E2B65168-66EE-5F4E-A37B-5E873EA14790}" srcOrd="7" destOrd="0" presId="urn:microsoft.com/office/officeart/2005/8/layout/cycle6"/>
    <dgm:cxn modelId="{C4FF079D-FD4C-4B59-A798-CD662CE87FF4}" type="presParOf" srcId="{DAF7D6A1-CD09-D741-BA60-4F52AC84EE43}" destId="{56BAACDF-1300-9B48-BB0E-E6D9909F6892}" srcOrd="8" destOrd="0" presId="urn:microsoft.com/office/officeart/2005/8/layout/cycle6"/>
    <dgm:cxn modelId="{3D58F70C-3196-4DE1-98C2-53AA3566933C}" type="presParOf" srcId="{DAF7D6A1-CD09-D741-BA60-4F52AC84EE43}" destId="{FC65CC10-4B4B-B744-ADB2-EA34B2DBB77F}" srcOrd="9" destOrd="0" presId="urn:microsoft.com/office/officeart/2005/8/layout/cycle6"/>
    <dgm:cxn modelId="{9D184435-1A5F-4DEC-BAC3-62BB9A0C79F2}" type="presParOf" srcId="{DAF7D6A1-CD09-D741-BA60-4F52AC84EE43}" destId="{E63BDD22-741A-5646-86F4-9B236F0C2A6D}" srcOrd="10" destOrd="0" presId="urn:microsoft.com/office/officeart/2005/8/layout/cycle6"/>
    <dgm:cxn modelId="{9BB580A5-01BE-4862-B424-67A7D1C94E33}" type="presParOf" srcId="{DAF7D6A1-CD09-D741-BA60-4F52AC84EE43}" destId="{05486184-09E7-194F-8D38-E7EA4CC19A45}" srcOrd="11" destOrd="0" presId="urn:microsoft.com/office/officeart/2005/8/layout/cycle6"/>
    <dgm:cxn modelId="{9A33F0AA-1D56-4436-811F-1585A9A87BFF}" type="presParOf" srcId="{DAF7D6A1-CD09-D741-BA60-4F52AC84EE43}" destId="{F99AAE1B-0ED9-0E49-9C72-289EBDDD3C86}" srcOrd="12" destOrd="0" presId="urn:microsoft.com/office/officeart/2005/8/layout/cycle6"/>
    <dgm:cxn modelId="{1B784AC4-B88C-404F-ACE9-E4349999DE0C}" type="presParOf" srcId="{DAF7D6A1-CD09-D741-BA60-4F52AC84EE43}" destId="{1823D8FB-B43E-D248-B03D-F4E010C07D05}" srcOrd="13" destOrd="0" presId="urn:microsoft.com/office/officeart/2005/8/layout/cycle6"/>
    <dgm:cxn modelId="{7D1B6F9C-3043-4BA7-B21B-0C144BE16E48}" type="presParOf" srcId="{DAF7D6A1-CD09-D741-BA60-4F52AC84EE43}" destId="{6FF2A701-3CD9-C24E-922A-A4CAA1FD469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5082C-C3CD-9A49-8A20-6D35B84B4B7A}">
      <dsp:nvSpPr>
        <dsp:cNvPr id="0" name=""/>
        <dsp:cNvSpPr/>
      </dsp:nvSpPr>
      <dsp:spPr>
        <a:xfrm>
          <a:off x="347741" y="1791338"/>
          <a:ext cx="2386013" cy="2386013"/>
        </a:xfrm>
        <a:prstGeom prst="gear9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Yasal</a:t>
          </a:r>
          <a:r>
            <a:rPr lang="en-US" sz="1600" kern="1200" dirty="0" smtClean="0"/>
            <a:t> </a:t>
          </a:r>
          <a:r>
            <a:rPr lang="tr-TR" sz="1600" kern="1200" dirty="0" smtClean="0"/>
            <a:t>Çerçeve</a:t>
          </a:r>
          <a:endParaRPr lang="en-US" sz="1600" kern="1200" dirty="0"/>
        </a:p>
      </dsp:txBody>
      <dsp:txXfrm>
        <a:off x="827436" y="2350250"/>
        <a:ext cx="1426623" cy="1226460"/>
      </dsp:txXfrm>
    </dsp:sp>
    <dsp:sp modelId="{C359160F-DA67-6041-A634-BB33757EF141}">
      <dsp:nvSpPr>
        <dsp:cNvPr id="0" name=""/>
        <dsp:cNvSpPr/>
      </dsp:nvSpPr>
      <dsp:spPr>
        <a:xfrm>
          <a:off x="1823599" y="76196"/>
          <a:ext cx="2200528" cy="1735282"/>
        </a:xfrm>
        <a:prstGeom prst="gear6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0" kern="1200" dirty="0" smtClean="0"/>
            <a:t>Eşgüdüm</a:t>
          </a:r>
          <a:endParaRPr lang="en-US" sz="1400" b="0" kern="1200" dirty="0"/>
        </a:p>
      </dsp:txBody>
      <dsp:txXfrm>
        <a:off x="2328090" y="515699"/>
        <a:ext cx="1191546" cy="856276"/>
      </dsp:txXfrm>
    </dsp:sp>
    <dsp:sp modelId="{35BE4C2A-D12D-FD44-8118-47D0A9DFD6EE}">
      <dsp:nvSpPr>
        <dsp:cNvPr id="0" name=""/>
        <dsp:cNvSpPr/>
      </dsp:nvSpPr>
      <dsp:spPr>
        <a:xfrm rot="20700000">
          <a:off x="176166" y="305835"/>
          <a:ext cx="1988195" cy="1623060"/>
        </a:xfrm>
        <a:prstGeom prst="gear6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Bilgi</a:t>
          </a:r>
          <a:endParaRPr lang="en-US" sz="1600" kern="1200" dirty="0"/>
        </a:p>
      </dsp:txBody>
      <dsp:txXfrm rot="-20700000">
        <a:off x="633893" y="640163"/>
        <a:ext cx="1072742" cy="954405"/>
      </dsp:txXfrm>
    </dsp:sp>
    <dsp:sp modelId="{F6B44EC2-6437-D244-82E3-C0237C7AD7E8}">
      <dsp:nvSpPr>
        <dsp:cNvPr id="0" name=""/>
        <dsp:cNvSpPr/>
      </dsp:nvSpPr>
      <dsp:spPr>
        <a:xfrm rot="4363691">
          <a:off x="48648" y="1559086"/>
          <a:ext cx="3054097" cy="3054097"/>
        </a:xfrm>
        <a:prstGeom prst="circularArrow">
          <a:avLst>
            <a:gd name="adj1" fmla="val 4687"/>
            <a:gd name="adj2" fmla="val 299029"/>
            <a:gd name="adj3" fmla="val 2519545"/>
            <a:gd name="adj4" fmla="val 15854016"/>
            <a:gd name="adj5" fmla="val 5469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0F298A-D17E-514B-BBC1-FD57A81261B4}">
      <dsp:nvSpPr>
        <dsp:cNvPr id="0" name=""/>
        <dsp:cNvSpPr/>
      </dsp:nvSpPr>
      <dsp:spPr>
        <a:xfrm rot="2879128">
          <a:off x="-143210" y="13113"/>
          <a:ext cx="2218992" cy="221899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1EF09A-18F2-7A49-94EE-798B56CC9BA3}">
      <dsp:nvSpPr>
        <dsp:cNvPr id="0" name=""/>
        <dsp:cNvSpPr/>
      </dsp:nvSpPr>
      <dsp:spPr>
        <a:xfrm rot="3745638">
          <a:off x="1527842" y="-248123"/>
          <a:ext cx="2392520" cy="23925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C5206-9420-8145-9D6C-DCDA7E6E9BDB}">
      <dsp:nvSpPr>
        <dsp:cNvPr id="0" name=""/>
        <dsp:cNvSpPr/>
      </dsp:nvSpPr>
      <dsp:spPr>
        <a:xfrm>
          <a:off x="2333028" y="1057966"/>
          <a:ext cx="1942639" cy="2439217"/>
        </a:xfrm>
        <a:prstGeom prst="gear9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İnsan</a:t>
          </a:r>
          <a:r>
            <a:rPr lang="en-US" sz="1600" kern="1200" dirty="0" smtClean="0"/>
            <a:t> &amp; </a:t>
          </a:r>
          <a:r>
            <a:rPr lang="tr-TR" sz="1600" kern="1200" dirty="0" smtClean="0"/>
            <a:t>Mali Kapasite</a:t>
          </a:r>
          <a:endParaRPr lang="en-US" sz="1600" kern="1200" dirty="0"/>
        </a:p>
      </dsp:txBody>
      <dsp:txXfrm>
        <a:off x="2723585" y="1596349"/>
        <a:ext cx="1161525" cy="1317621"/>
      </dsp:txXfrm>
    </dsp:sp>
    <dsp:sp modelId="{741AE25E-3577-2B46-91E9-63377807474A}">
      <dsp:nvSpPr>
        <dsp:cNvPr id="0" name=""/>
        <dsp:cNvSpPr/>
      </dsp:nvSpPr>
      <dsp:spPr>
        <a:xfrm>
          <a:off x="110883" y="2666795"/>
          <a:ext cx="2031999" cy="2031999"/>
        </a:xfrm>
        <a:prstGeom prst="gear6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Önleme</a:t>
          </a:r>
          <a:r>
            <a:rPr lang="en-US" sz="1600" kern="1200" dirty="0" smtClean="0"/>
            <a:t> &amp; </a:t>
          </a:r>
          <a:r>
            <a:rPr lang="tr-TR" sz="1600" kern="1200" dirty="0" smtClean="0"/>
            <a:t>Müdahale Servisleri</a:t>
          </a:r>
          <a:endParaRPr lang="en-US" sz="1600" kern="1200" dirty="0"/>
        </a:p>
      </dsp:txBody>
      <dsp:txXfrm>
        <a:off x="622445" y="3181449"/>
        <a:ext cx="1008875" cy="1002691"/>
      </dsp:txXfrm>
    </dsp:sp>
    <dsp:sp modelId="{C1A539EE-14AA-3A47-8B91-E360BFA95EB7}">
      <dsp:nvSpPr>
        <dsp:cNvPr id="0" name=""/>
        <dsp:cNvSpPr/>
      </dsp:nvSpPr>
      <dsp:spPr>
        <a:xfrm rot="20855472">
          <a:off x="411257" y="312422"/>
          <a:ext cx="1990944" cy="1990944"/>
        </a:xfrm>
        <a:prstGeom prst="gear6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Savunuculuk</a:t>
          </a:r>
          <a:r>
            <a:rPr lang="en-US" sz="1400" kern="1200" dirty="0" smtClean="0"/>
            <a:t> &amp; </a:t>
          </a:r>
          <a:r>
            <a:rPr lang="tr-TR" sz="1400" kern="1200" dirty="0" smtClean="0"/>
            <a:t>Farkındalık Oluşturma</a:t>
          </a:r>
          <a:endParaRPr lang="en-US" sz="1400" kern="1200" dirty="0"/>
        </a:p>
      </dsp:txBody>
      <dsp:txXfrm rot="-20700000">
        <a:off x="847930" y="749095"/>
        <a:ext cx="1117599" cy="1117599"/>
      </dsp:txXfrm>
    </dsp:sp>
    <dsp:sp modelId="{F3A780A1-8C9F-C04D-A273-12E59089472A}">
      <dsp:nvSpPr>
        <dsp:cNvPr id="0" name=""/>
        <dsp:cNvSpPr/>
      </dsp:nvSpPr>
      <dsp:spPr>
        <a:xfrm rot="2993326">
          <a:off x="1515578" y="483425"/>
          <a:ext cx="3576319" cy="3576319"/>
        </a:xfrm>
        <a:prstGeom prst="circularArrow">
          <a:avLst>
            <a:gd name="adj1" fmla="val 4687"/>
            <a:gd name="adj2" fmla="val 299029"/>
            <a:gd name="adj3" fmla="val 2533910"/>
            <a:gd name="adj4" fmla="val 15823567"/>
            <a:gd name="adj5" fmla="val 5469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600550-E142-8E41-8ED8-A6A671E7C88F}">
      <dsp:nvSpPr>
        <dsp:cNvPr id="0" name=""/>
        <dsp:cNvSpPr/>
      </dsp:nvSpPr>
      <dsp:spPr>
        <a:xfrm rot="4272884">
          <a:off x="-505977" y="2218459"/>
          <a:ext cx="2598419" cy="259841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7D0EA6-0D0E-CC4E-9A82-7814AA072D15}">
      <dsp:nvSpPr>
        <dsp:cNvPr id="0" name=""/>
        <dsp:cNvSpPr/>
      </dsp:nvSpPr>
      <dsp:spPr>
        <a:xfrm rot="2364592">
          <a:off x="380611" y="-176526"/>
          <a:ext cx="2801619" cy="280161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247E4-C3A7-AF4A-A5BA-E62BEE8FC046}">
      <dsp:nvSpPr>
        <dsp:cNvPr id="0" name=""/>
        <dsp:cNvSpPr/>
      </dsp:nvSpPr>
      <dsp:spPr>
        <a:xfrm>
          <a:off x="0" y="0"/>
          <a:ext cx="2116668" cy="211666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500" kern="1200" dirty="0" smtClean="0"/>
            <a:t>Çocuklara Yönelik Hedefler</a:t>
          </a:r>
          <a:endParaRPr lang="en-US" sz="2500" kern="1200" dirty="0"/>
        </a:p>
      </dsp:txBody>
      <dsp:txXfrm>
        <a:off x="309979" y="309979"/>
        <a:ext cx="1496710" cy="14967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UNICEF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7AECC10-08C9-45D4-AB7F-BA2843A442A6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500416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688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UNICEF</a:t>
            </a: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1263"/>
            <a:ext cx="303688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133DF4C-021D-4B50-83E7-BEB50345154E}" type="slidenum">
              <a:rPr lang="en-US" altLang="tr-TR"/>
              <a:pPr>
                <a:defRPr/>
              </a:pPr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43924229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F15E33-BB68-4362-9DC3-0979E96C517D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677597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tr-TR" smtClean="0">
                <a:latin typeface="Times New Roman" panose="02020603050405020304" pitchFamily="18" charset="0"/>
              </a:rPr>
              <a:t>Background to UNHCR Persons of Concern (POC) discussion and activity</a:t>
            </a:r>
          </a:p>
          <a:p>
            <a:endParaRPr lang="en-AU" altLang="tr-TR" smtClean="0">
              <a:latin typeface="Times New Roman" panose="02020603050405020304" pitchFamily="18" charset="0"/>
            </a:endParaRPr>
          </a:p>
          <a:p>
            <a:r>
              <a:rPr lang="en-GB" altLang="tr-TR" smtClean="0">
                <a:latin typeface="Times New Roman" panose="02020603050405020304" pitchFamily="18" charset="0"/>
              </a:rPr>
              <a:t>Taken from the UNHCR Lego Poster, </a:t>
            </a:r>
            <a:r>
              <a:rPr lang="en-GB" altLang="tr-TR" i="1" smtClean="0">
                <a:latin typeface="Times New Roman" panose="02020603050405020304" pitchFamily="18" charset="0"/>
              </a:rPr>
              <a:t>Spot the Refugee?</a:t>
            </a:r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3A0AC2E-E33B-4F7E-A586-A1F16863F682}" type="slidenum">
              <a:rPr lang="en-US" altLang="tr-TR"/>
              <a:pPr>
                <a:spcBef>
                  <a:spcPct val="0"/>
                </a:spcBef>
              </a:pPr>
              <a:t>13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507192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tr-TR" smtClean="0">
                <a:latin typeface="Calibri" panose="020F0502020204030204" pitchFamily="34" charset="0"/>
              </a:rPr>
              <a:t>The term "persons of concern" is used to describe all people whose protection and assistance needs fall within UNHCR</a:t>
            </a:r>
            <a:r>
              <a:rPr lang="en-US" altLang="en-US" smtClean="0">
                <a:latin typeface="Calibri" panose="020F0502020204030204" pitchFamily="34" charset="0"/>
              </a:rPr>
              <a:t>’</a:t>
            </a:r>
            <a:r>
              <a:rPr lang="en-US" altLang="tr-TR" smtClean="0">
                <a:latin typeface="Calibri" panose="020F0502020204030204" pitchFamily="34" charset="0"/>
              </a:rPr>
              <a:t>s mandate. When reviewing this list, highlight children of concern in the different groups.</a:t>
            </a:r>
          </a:p>
          <a:p>
            <a:endParaRPr lang="en-US" altLang="tr-TR" smtClean="0">
              <a:latin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tr-TR" smtClean="0">
                <a:latin typeface="Calibri" panose="020F0502020204030204" pitchFamily="34" charset="0"/>
              </a:rPr>
              <a:t>Refugees, as defined in relevant international and regional legal instruments.</a:t>
            </a:r>
          </a:p>
          <a:p>
            <a:pPr marL="639763" lvl="1" indent="-174625" eaLnBrk="1" hangingPunct="1">
              <a:spcBef>
                <a:spcPct val="0"/>
              </a:spcBef>
              <a:buFontTx/>
              <a:buChar char="•"/>
            </a:pPr>
            <a:r>
              <a:rPr lang="en-GB" altLang="tr-TR" i="1" smtClean="0">
                <a:latin typeface="Calibri" panose="020F0502020204030204" pitchFamily="34" charset="0"/>
              </a:rPr>
              <a:t>A child who has been recognized as a refugee either on the basis of her or his own independent claim, or has been granted derivative status from the recognition of a parent or other customary caregiver as a refugee.</a:t>
            </a:r>
            <a:endParaRPr lang="en-US" altLang="tr-TR" smtClean="0">
              <a:latin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tr-TR" smtClean="0">
                <a:latin typeface="Calibri" panose="020F0502020204030204" pitchFamily="34" charset="0"/>
              </a:rPr>
              <a:t>Asylum-seekers, on the basis that they may be in need of international protection, pending the determination of their claims.</a:t>
            </a:r>
          </a:p>
          <a:p>
            <a:pPr marL="639763" lvl="1" indent="-174625" eaLnBrk="1" hangingPunct="1">
              <a:spcBef>
                <a:spcPct val="0"/>
              </a:spcBef>
              <a:buFontTx/>
              <a:buChar char="•"/>
            </a:pPr>
            <a:r>
              <a:rPr lang="en-GB" altLang="tr-TR" i="1" smtClean="0">
                <a:latin typeface="Calibri" panose="020F0502020204030204" pitchFamily="34" charset="0"/>
              </a:rPr>
              <a:t>A child who has sought international protection and whose claim for refugee status has not yet been determined. A child may also be an asylum seeker by virtue of being cared for by a parent or other customary caregiver who says that she/he/they are refugees.</a:t>
            </a:r>
            <a:endParaRPr lang="en-US" altLang="tr-TR" smtClean="0">
              <a:latin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tr-TR" smtClean="0">
                <a:latin typeface="Calibri" panose="020F0502020204030204" pitchFamily="34" charset="0"/>
              </a:rPr>
              <a:t>Returnees, that is, persons of concern who have returned voluntarily to their countries and/or places of origin or habitual residence.</a:t>
            </a:r>
          </a:p>
          <a:p>
            <a:pPr marL="639763" lvl="1" indent="-174625" eaLnBrk="1" hangingPunct="1">
              <a:spcBef>
                <a:spcPct val="0"/>
              </a:spcBef>
              <a:buFontTx/>
              <a:buChar char="•"/>
            </a:pPr>
            <a:r>
              <a:rPr lang="en-GB" altLang="tr-TR" i="1" smtClean="0">
                <a:latin typeface="Calibri" panose="020F0502020204030204" pitchFamily="34" charset="0"/>
              </a:rPr>
              <a:t>A child who is a former refugee who returns voluntarily to her or his country of origin, whether spontaneously or in an organized fashion.</a:t>
            </a:r>
            <a:endParaRPr lang="en-US" altLang="tr-TR" smtClean="0">
              <a:latin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tr-TR" smtClean="0">
                <a:latin typeface="Calibri" panose="020F0502020204030204" pitchFamily="34" charset="0"/>
              </a:rPr>
              <a:t>Stateless persons and – under the mandate to prevent statelessness – persons at risk of becoming stateless.</a:t>
            </a:r>
          </a:p>
          <a:p>
            <a:pPr marL="639763" lvl="1" indent="-174625">
              <a:buFontTx/>
              <a:buChar char="•"/>
            </a:pPr>
            <a:r>
              <a:rPr lang="en-GB" altLang="tr-TR" i="1" smtClean="0">
                <a:latin typeface="Calibri" panose="020F0502020204030204" pitchFamily="34" charset="0"/>
              </a:rPr>
              <a:t>A child </a:t>
            </a:r>
            <a:r>
              <a:rPr lang="en-GB" altLang="en-US" i="1" smtClean="0">
                <a:latin typeface="Calibri" panose="020F0502020204030204" pitchFamily="34" charset="0"/>
              </a:rPr>
              <a:t>“</a:t>
            </a:r>
            <a:r>
              <a:rPr lang="en-GB" altLang="tr-TR" i="1" smtClean="0">
                <a:latin typeface="Calibri" panose="020F0502020204030204" pitchFamily="34" charset="0"/>
              </a:rPr>
              <a:t>who is not considered as a national by any State under the operation of its law</a:t>
            </a:r>
            <a:r>
              <a:rPr lang="en-GB" altLang="en-US" i="1" smtClean="0">
                <a:latin typeface="Calibri" panose="020F0502020204030204" pitchFamily="34" charset="0"/>
              </a:rPr>
              <a:t>”</a:t>
            </a:r>
            <a:r>
              <a:rPr lang="en-GB" altLang="tr-TR" i="1" smtClean="0">
                <a:latin typeface="Calibri" panose="020F0502020204030204" pitchFamily="34" charset="0"/>
              </a:rPr>
              <a:t> A stateless person may be a refugee if he/she is forced to flee the country where he/she usually lives because of a well-founded fear of persecution.</a:t>
            </a:r>
            <a:endParaRPr lang="en-US" altLang="tr-TR" smtClean="0">
              <a:latin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tr-TR" smtClean="0">
                <a:latin typeface="Calibri" panose="020F0502020204030204" pitchFamily="34" charset="0"/>
              </a:rPr>
              <a:t>Internally displaced persons in certain circumstances and as part of broader cluster responsibilities.</a:t>
            </a:r>
          </a:p>
          <a:p>
            <a:pPr marL="639763" lvl="1" indent="-174625">
              <a:buFontTx/>
              <a:buChar char="•"/>
            </a:pPr>
            <a:r>
              <a:rPr lang="en-GB" altLang="tr-TR" i="1" smtClean="0">
                <a:latin typeface="Calibri" panose="020F0502020204030204" pitchFamily="34" charset="0"/>
              </a:rPr>
              <a:t>A child who has </a:t>
            </a:r>
            <a:r>
              <a:rPr lang="en-GB" altLang="en-US" i="1" smtClean="0">
                <a:latin typeface="Calibri" panose="020F0502020204030204" pitchFamily="34" charset="0"/>
              </a:rPr>
              <a:t>“</a:t>
            </a:r>
            <a:r>
              <a:rPr lang="en-GB" altLang="tr-TR" i="1" smtClean="0">
                <a:latin typeface="Calibri" panose="020F0502020204030204" pitchFamily="34" charset="0"/>
              </a:rPr>
              <a:t>been forced or obliged to flee or to leave [her or his] homes or places of habitual residence, in particular as a result of or in order to avoid the effects of armed conflict, situations of generalized violence, violations of human rights or natural or human-made disasters, and who have not crossed an internationally recognized State border.</a:t>
            </a:r>
            <a:r>
              <a:rPr lang="en-GB" altLang="en-US" i="1" smtClean="0">
                <a:latin typeface="Calibri" panose="020F0502020204030204" pitchFamily="34" charset="0"/>
              </a:rPr>
              <a:t>”</a:t>
            </a:r>
            <a:endParaRPr lang="en-GB" altLang="ja-JP" sz="1600" smtClean="0">
              <a:latin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tr-TR" smtClean="0">
                <a:latin typeface="Calibri" panose="020F0502020204030204" pitchFamily="34" charset="0"/>
              </a:rPr>
              <a:t>Persons threatened with displacement or otherwise at risk in certain circumstances.</a:t>
            </a:r>
            <a:endParaRPr lang="en-US" altLang="tr-TR" smtClean="0">
              <a:latin typeface="Times New Roman" panose="02020603050405020304" pitchFamily="18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55CFF49-4022-48D0-8B4D-B8225002249D}" type="slidenum">
              <a:rPr lang="en-US" altLang="tr-TR"/>
              <a:pPr>
                <a:spcBef>
                  <a:spcPct val="0"/>
                </a:spcBef>
              </a:pPr>
              <a:t>14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48333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Children of concern to UNHCR </a:t>
            </a:r>
            <a:r>
              <a:rPr lang="en-GB" dirty="0">
                <a:latin typeface="+mn-lt"/>
                <a:ea typeface="+mn-ea"/>
                <a:cs typeface="+mn-cs"/>
              </a:rPr>
              <a:t>by numbers.</a:t>
            </a:r>
          </a:p>
          <a:p>
            <a:pPr defTabSz="4658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+mn-lt"/>
                <a:ea typeface="+mn-ea"/>
                <a:cs typeface="+mn-cs"/>
              </a:rPr>
              <a:t>UNHCR, </a:t>
            </a:r>
            <a:r>
              <a:rPr lang="en-GB" i="1" dirty="0">
                <a:latin typeface="+mn-lt"/>
                <a:ea typeface="+mn-ea"/>
                <a:cs typeface="+mn-cs"/>
              </a:rPr>
              <a:t>Global Trends, </a:t>
            </a:r>
            <a:r>
              <a:rPr lang="en-GB" dirty="0">
                <a:latin typeface="+mn-lt"/>
                <a:ea typeface="+mn-ea"/>
                <a:cs typeface="+mn-cs"/>
              </a:rPr>
              <a:t>2011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5173450-F128-49EE-9492-959E6A746B69}" type="slidenum">
              <a:rPr lang="en-US" altLang="tr-TR"/>
              <a:pPr>
                <a:spcBef>
                  <a:spcPct val="0"/>
                </a:spcBef>
              </a:pPr>
              <a:t>15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270218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tr-TR" smtClean="0">
                <a:latin typeface="Times New Roman" panose="02020603050405020304" pitchFamily="18" charset="0"/>
              </a:rPr>
              <a:t>Link issues raised in the body mapping exercise to the Framework</a:t>
            </a:r>
            <a:r>
              <a:rPr lang="en-AU" altLang="en-US" smtClean="0">
                <a:latin typeface="Times New Roman" panose="02020603050405020304" pitchFamily="18" charset="0"/>
              </a:rPr>
              <a:t>’</a:t>
            </a:r>
            <a:r>
              <a:rPr lang="en-AU" altLang="tr-TR" smtClean="0">
                <a:latin typeface="Times New Roman" panose="02020603050405020304" pitchFamily="18" charset="0"/>
              </a:rPr>
              <a:t>s 6 goals, reviewing the goals and structure of the framework in plenary</a:t>
            </a:r>
            <a:endParaRPr lang="en-GB" altLang="tr-TR" smtClean="0">
              <a:latin typeface="Times New Roman" panose="02020603050405020304" pitchFamily="18" charset="0"/>
            </a:endParaRPr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0B9A24-11E8-45CC-9C4A-A0F3C680851C}" type="slidenum">
              <a:rPr lang="en-US" altLang="tr-TR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tr-TR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tr-TR" smtClean="0">
                <a:latin typeface="Times New Roman" panose="02020603050405020304" pitchFamily="18" charset="0"/>
              </a:rPr>
              <a:t>Link issues raised in the body mapping exercise to the Framework</a:t>
            </a:r>
            <a:r>
              <a:rPr lang="en-AU" altLang="en-US" smtClean="0">
                <a:latin typeface="Times New Roman" panose="02020603050405020304" pitchFamily="18" charset="0"/>
              </a:rPr>
              <a:t>’</a:t>
            </a:r>
            <a:r>
              <a:rPr lang="en-AU" altLang="tr-TR" smtClean="0">
                <a:latin typeface="Times New Roman" panose="02020603050405020304" pitchFamily="18" charset="0"/>
              </a:rPr>
              <a:t>s 6 goals, reviewing the goals and structure of the framework in plenary</a:t>
            </a:r>
            <a:endParaRPr lang="en-GB" altLang="tr-TR" smtClean="0">
              <a:latin typeface="Times New Roman" panose="02020603050405020304" pitchFamily="18" charset="0"/>
            </a:endParaRPr>
          </a:p>
        </p:txBody>
      </p:sp>
      <p:sp>
        <p:nvSpPr>
          <p:cNvPr id="38916" name="Slide Number Placeholder 3"/>
          <p:cNvSpPr txBox="1">
            <a:spLocks noGrp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9155A82-8EA2-45EA-9D2C-922F409C6876}" type="slidenum">
              <a:rPr lang="en-US" altLang="tr-TR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tr-TR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730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">
              <a:lnSpc>
                <a:spcPct val="90000"/>
              </a:lnSpc>
              <a:spcAft>
                <a:spcPts val="300"/>
              </a:spcAft>
            </a:pPr>
            <a:r>
              <a:rPr lang="en-GB" altLang="tr-TR" smtClean="0">
                <a:latin typeface="Arial" panose="020B0604020202020204" pitchFamily="34" charset="0"/>
                <a:cs typeface="Arial" panose="020B0604020202020204" pitchFamily="34" charset="0"/>
              </a:rPr>
              <a:t>The Systems Approach:</a:t>
            </a:r>
          </a:p>
          <a:p>
            <a:pPr marL="57150">
              <a:lnSpc>
                <a:spcPct val="90000"/>
              </a:lnSpc>
              <a:buFontTx/>
              <a:buChar char="•"/>
            </a:pPr>
            <a:r>
              <a:rPr lang="en-GB" altLang="tr-TR" smtClean="0">
                <a:latin typeface="Arial" panose="020B0604020202020204" pitchFamily="34" charset="0"/>
                <a:cs typeface="Arial" panose="020B0604020202020204" pitchFamily="34" charset="0"/>
              </a:rPr>
              <a:t>Takes a holistic view of the situation</a:t>
            </a:r>
          </a:p>
          <a:p>
            <a:pPr marL="57150">
              <a:lnSpc>
                <a:spcPct val="90000"/>
              </a:lnSpc>
              <a:buFontTx/>
              <a:buChar char="•"/>
            </a:pPr>
            <a:r>
              <a:rPr lang="en-GB" altLang="tr-TR" smtClean="0">
                <a:latin typeface="Arial" panose="020B0604020202020204" pitchFamily="34" charset="0"/>
                <a:cs typeface="Arial" panose="020B0604020202020204" pitchFamily="34" charset="0"/>
              </a:rPr>
              <a:t>Moves away from focus on </a:t>
            </a:r>
            <a:r>
              <a:rPr lang="en-GB" altLang="tr-TR" i="1" smtClean="0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endParaRPr lang="en-GB" altLang="tr-TR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>
              <a:lnSpc>
                <a:spcPct val="90000"/>
              </a:lnSpc>
              <a:buFontTx/>
              <a:buChar char="•"/>
            </a:pPr>
            <a:r>
              <a:rPr lang="en-GB" altLang="tr-TR" smtClean="0">
                <a:latin typeface="Arial" panose="020B0604020202020204" pitchFamily="34" charset="0"/>
                <a:cs typeface="Arial" panose="020B0604020202020204" pitchFamily="34" charset="0"/>
              </a:rPr>
              <a:t>Promotes a protective </a:t>
            </a:r>
            <a:r>
              <a:rPr lang="en-GB" altLang="tr-TR" i="1" smtClean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en-GB" altLang="tr-TR" smtClean="0">
                <a:latin typeface="Arial" panose="020B0604020202020204" pitchFamily="34" charset="0"/>
                <a:cs typeface="Arial" panose="020B0604020202020204" pitchFamily="34" charset="0"/>
              </a:rPr>
              <a:t> for children</a:t>
            </a:r>
          </a:p>
          <a:p>
            <a:pPr marL="57150">
              <a:lnSpc>
                <a:spcPct val="90000"/>
              </a:lnSpc>
            </a:pPr>
            <a:endParaRPr lang="en-GB" altLang="tr-TR" smtClean="0">
              <a:latin typeface="Calibri" panose="020F0502020204030204" pitchFamily="34" charset="0"/>
            </a:endParaRPr>
          </a:p>
          <a:p>
            <a:pPr marL="57150"/>
            <a:r>
              <a:rPr lang="en-GB" altLang="tr-TR" smtClean="0">
                <a:latin typeface="Calibri" panose="020F0502020204030204" pitchFamily="34" charset="0"/>
              </a:rPr>
              <a:t>A child protection system includes functions undertaken by a range of formal and informal actors to prevent, mitigate and respond to the risks faced by children. The system is comprised of six inter-related and multi-sector components including: legal and policy framework, knowledge and data, coordination, human and financial capacities, prevention and response activities and advocacy and awareness-raising</a:t>
            </a:r>
            <a:r>
              <a:rPr lang="en-US" altLang="tr-TR" smtClean="0">
                <a:latin typeface="Calibri" panose="020F0502020204030204" pitchFamily="34" charset="0"/>
              </a:rPr>
              <a:t> </a:t>
            </a:r>
            <a:r>
              <a:rPr lang="en-GB" altLang="tr-TR" smtClean="0">
                <a:latin typeface="Calibri" panose="020F0502020204030204" pitchFamily="34" charset="0"/>
              </a:rPr>
              <a:t>.</a:t>
            </a:r>
          </a:p>
          <a:p>
            <a:pPr marL="57150"/>
            <a:r>
              <a:rPr lang="en-US" altLang="tr-TR" smtClean="0">
                <a:latin typeface="Calibri" panose="020F0502020204030204" pitchFamily="34" charset="0"/>
              </a:rPr>
              <a:t> </a:t>
            </a:r>
          </a:p>
          <a:p>
            <a:pPr marL="57150" eaLnBrk="1" hangingPunct="1">
              <a:spcBef>
                <a:spcPct val="0"/>
              </a:spcBef>
            </a:pPr>
            <a:r>
              <a:rPr lang="en-GB" altLang="tr-TR" smtClean="0">
                <a:latin typeface="Calibri" panose="020F0502020204030204" pitchFamily="34" charset="0"/>
              </a:rPr>
              <a:t>States are primarily responsible for the protection of children. They need to establish and implement child protection systems, in accordance with international obligations, ensuring non-discriminatory access to all children under their jurisdiction.</a:t>
            </a:r>
          </a:p>
          <a:p>
            <a:pPr marL="57150"/>
            <a:endParaRPr lang="en-GB" altLang="tr-TR" smtClean="0">
              <a:latin typeface="Calibri" panose="020F0502020204030204" pitchFamily="34" charset="0"/>
            </a:endParaRPr>
          </a:p>
          <a:p>
            <a:pPr marL="57150"/>
            <a:endParaRPr lang="en-GB" altLang="tr-TR" smtClean="0">
              <a:latin typeface="Calibri" panose="020F050202020403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52255FD-657E-453F-896E-D6E1593355DB}" type="slidenum">
              <a:rPr lang="en-GB" altLang="tr-TR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en-GB" altLang="tr-TR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139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tr-TR" smtClean="0">
                <a:latin typeface="Times New Roman" panose="02020603050405020304" pitchFamily="18" charset="0"/>
              </a:rPr>
              <a:t>Refer to trunks of trees in CPiE Forrest.</a:t>
            </a:r>
          </a:p>
          <a:p>
            <a:endParaRPr lang="en-AU" altLang="tr-TR" smtClean="0">
              <a:latin typeface="Times New Roman" panose="02020603050405020304" pitchFamily="18" charset="0"/>
            </a:endParaRPr>
          </a:p>
          <a:p>
            <a:r>
              <a:rPr lang="en-AU" altLang="tr-TR" smtClean="0">
                <a:latin typeface="Times New Roman" panose="02020603050405020304" pitchFamily="18" charset="0"/>
              </a:rPr>
              <a:t>Note that the </a:t>
            </a:r>
            <a:r>
              <a:rPr lang="en-AU" altLang="en-US" smtClean="0">
                <a:latin typeface="Times New Roman" panose="02020603050405020304" pitchFamily="18" charset="0"/>
              </a:rPr>
              <a:t>“</a:t>
            </a:r>
            <a:r>
              <a:rPr lang="en-AU" altLang="tr-TR" smtClean="0">
                <a:latin typeface="Times New Roman" panose="02020603050405020304" pitchFamily="18" charset="0"/>
              </a:rPr>
              <a:t>Earth</a:t>
            </a:r>
            <a:r>
              <a:rPr lang="en-AU" altLang="en-US" smtClean="0">
                <a:latin typeface="Times New Roman" panose="02020603050405020304" pitchFamily="18" charset="0"/>
              </a:rPr>
              <a:t>”</a:t>
            </a:r>
            <a:r>
              <a:rPr lang="en-AU" altLang="tr-TR" smtClean="0">
                <a:latin typeface="Times New Roman" panose="02020603050405020304" pitchFamily="18" charset="0"/>
              </a:rPr>
              <a:t> of the CPiE Forrest will be covered in various other sessions.</a:t>
            </a:r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23BA19F-EA67-42F0-B3FD-21C651435DF0}" type="slidenum">
              <a:rPr lang="en-US" altLang="tr-TR"/>
              <a:pPr>
                <a:spcBef>
                  <a:spcPct val="0"/>
                </a:spcBef>
              </a:pPr>
              <a:t>19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4189441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563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9F858F4-F8A4-4B1B-B699-BEF8672E459F}" type="slidenum">
              <a:rPr lang="en-US" altLang="tr-TR"/>
              <a:pPr>
                <a:spcBef>
                  <a:spcPct val="0"/>
                </a:spcBef>
              </a:pPr>
              <a:t>20</a:t>
            </a:fld>
            <a:endParaRPr lang="en-US" altLang="tr-TR"/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711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9BBE42B-4521-49E3-9D1C-5B8BF6DA8E03}" type="slidenum">
              <a:rPr lang="en-US" altLang="tr-TR"/>
              <a:pPr>
                <a:spcBef>
                  <a:spcPct val="0"/>
                </a:spcBef>
              </a:pPr>
              <a:t>21</a:t>
            </a:fld>
            <a:endParaRPr lang="en-US" altLang="tr-TR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tr-TR" smtClean="0">
                <a:latin typeface="Times New Roman" panose="02020603050405020304" pitchFamily="18" charset="0"/>
              </a:rPr>
              <a:t>Facilitator elicits responses from group.  This can be done in buzz groups and responses put on VPP cards and posted on the wall/charts under the respective headings.</a:t>
            </a:r>
          </a:p>
          <a:p>
            <a:endParaRPr lang="en-US" altLang="tr-TR" smtClean="0">
              <a:latin typeface="Times New Roman" panose="02020603050405020304" pitchFamily="18" charset="0"/>
            </a:endParaRPr>
          </a:p>
          <a:p>
            <a:r>
              <a:rPr lang="en-US" altLang="tr-TR" smtClean="0">
                <a:latin typeface="Times New Roman" panose="02020603050405020304" pitchFamily="18" charset="0"/>
              </a:rPr>
              <a:t>Facilitator then reviews responses and with the participants shaped the correct associations.</a:t>
            </a:r>
          </a:p>
          <a:p>
            <a:pPr>
              <a:buFontTx/>
              <a:buChar char="•"/>
            </a:pPr>
            <a:endParaRPr lang="en-US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919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604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F8E6F16-87E8-4547-8D52-01134B2C88B0}" type="slidenum">
              <a:rPr lang="en-US" altLang="tr-TR"/>
              <a:pPr>
                <a:spcBef>
                  <a:spcPct val="0"/>
                </a:spcBef>
              </a:pPr>
              <a:t>22</a:t>
            </a:fld>
            <a:endParaRPr lang="en-US" altLang="tr-TR"/>
          </a:p>
        </p:txBody>
      </p:sp>
      <p:sp>
        <p:nvSpPr>
          <p:cNvPr id="604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tr-TR" smtClean="0">
                <a:latin typeface="Times New Roman" panose="02020603050405020304" pitchFamily="18" charset="0"/>
              </a:rPr>
              <a:t>Ask participants which is most common form of separation in their country</a:t>
            </a:r>
          </a:p>
          <a:p>
            <a:endParaRPr lang="en-US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xfrm>
            <a:off x="228600" y="4416425"/>
            <a:ext cx="6629400" cy="418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100" smtClea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tr-TR" altLang="tr-TR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3C44E6-800A-45D2-97BE-F55F0B50334A}" type="slidenum">
              <a:rPr lang="en-US" altLang="en-US" sz="1200">
                <a:solidFill>
                  <a:srgbClr val="000000"/>
                </a:solidFill>
              </a:rPr>
              <a:pPr/>
              <a:t>3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57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624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942D8C9-51AC-4190-A033-C086E0EB4186}" type="slidenum">
              <a:rPr lang="en-US" altLang="tr-TR"/>
              <a:pPr>
                <a:spcBef>
                  <a:spcPct val="0"/>
                </a:spcBef>
              </a:pPr>
              <a:t>23</a:t>
            </a:fld>
            <a:endParaRPr lang="en-US" altLang="tr-TR"/>
          </a:p>
        </p:txBody>
      </p:sp>
      <p:sp>
        <p:nvSpPr>
          <p:cNvPr id="624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tr-TR" smtClean="0">
                <a:latin typeface="Times New Roman" panose="02020603050405020304" pitchFamily="18" charset="0"/>
              </a:rPr>
              <a:t>Ask participants to write reasons for children to be separated in their country on VIPP cards then paste/organise on board (can work in pairs/threes)</a:t>
            </a:r>
          </a:p>
          <a:p>
            <a:endParaRPr lang="en-US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15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645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C7EC2DD-C2CE-4FCB-9A36-9896CF2B125E}" type="slidenum">
              <a:rPr lang="en-US" altLang="tr-TR"/>
              <a:pPr>
                <a:spcBef>
                  <a:spcPct val="0"/>
                </a:spcBef>
              </a:pPr>
              <a:t>24</a:t>
            </a:fld>
            <a:endParaRPr lang="en-US" altLang="tr-TR"/>
          </a:p>
        </p:txBody>
      </p:sp>
      <p:sp>
        <p:nvSpPr>
          <p:cNvPr id="645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tr-TR" smtClean="0">
                <a:latin typeface="Times New Roman" panose="02020603050405020304" pitchFamily="18" charset="0"/>
              </a:rPr>
              <a:t>Ask participants to write reasons for children to be separated in their country on VIPP cards then paste/organise on board (can work in pairs/threes)</a:t>
            </a:r>
          </a:p>
          <a:p>
            <a:endParaRPr lang="en-US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8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AA9180D-B723-413D-98E5-2DFB2CF15379}" type="slidenum">
              <a:rPr lang="en-US" altLang="tr-TR"/>
              <a:pPr>
                <a:spcBef>
                  <a:spcPct val="0"/>
                </a:spcBef>
              </a:pPr>
              <a:t>25</a:t>
            </a:fld>
            <a:endParaRPr lang="en-US" altLang="tr-TR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tr-TR" smtClean="0">
                <a:latin typeface="Times New Roman" panose="02020603050405020304" pitchFamily="18" charset="0"/>
              </a:rPr>
              <a:t>Ask participants to write reasons for children to be separated in their country on VIPP cards then paste/organise on board (can work in pairs/threes)</a:t>
            </a:r>
          </a:p>
          <a:p>
            <a:endParaRPr lang="en-US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8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6B22875-357F-47AA-BFE0-C3F743020FFD}" type="slidenum">
              <a:rPr lang="en-US" altLang="tr-TR"/>
              <a:pPr>
                <a:spcBef>
                  <a:spcPct val="0"/>
                </a:spcBef>
              </a:pPr>
              <a:t>26</a:t>
            </a:fld>
            <a:endParaRPr lang="en-US" altLang="tr-TR"/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tr-TR" smtClean="0">
                <a:latin typeface="Times New Roman" panose="02020603050405020304" pitchFamily="18" charset="0"/>
              </a:rPr>
              <a:t>Ask participants to write reasons for children to be separated in their country on VIPP cards then paste/organise on board (can work in pairs/threes)</a:t>
            </a:r>
          </a:p>
          <a:p>
            <a:endParaRPr lang="en-US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98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716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F0D385A-6B09-4629-8A85-763C05AA87AC}" type="slidenum">
              <a:rPr lang="en-US" altLang="tr-TR"/>
              <a:pPr>
                <a:spcBef>
                  <a:spcPct val="0"/>
                </a:spcBef>
              </a:pPr>
              <a:t>28</a:t>
            </a:fld>
            <a:endParaRPr lang="en-US" altLang="tr-TR"/>
          </a:p>
        </p:txBody>
      </p:sp>
      <p:sp>
        <p:nvSpPr>
          <p:cNvPr id="716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endParaRPr lang="tr-TR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007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737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3D5742A-53A6-4879-9D13-E834DDE33CBC}" type="slidenum">
              <a:rPr lang="en-US" altLang="tr-TR"/>
              <a:pPr>
                <a:spcBef>
                  <a:spcPct val="0"/>
                </a:spcBef>
              </a:pPr>
              <a:t>29</a:t>
            </a:fld>
            <a:endParaRPr lang="en-US" altLang="tr-TR"/>
          </a:p>
        </p:txBody>
      </p:sp>
      <p:sp>
        <p:nvSpPr>
          <p:cNvPr id="737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endParaRPr lang="tr-TR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717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757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86E5144-8CA2-4E26-8B91-94D0CB1591A4}" type="slidenum">
              <a:rPr lang="en-US" altLang="tr-TR"/>
              <a:pPr>
                <a:spcBef>
                  <a:spcPct val="0"/>
                </a:spcBef>
              </a:pPr>
              <a:t>30</a:t>
            </a:fld>
            <a:endParaRPr lang="en-US" altLang="tr-TR"/>
          </a:p>
        </p:txBody>
      </p:sp>
      <p:sp>
        <p:nvSpPr>
          <p:cNvPr id="757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993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778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BF4C5F0-6BC8-4FB5-8776-820F5FFA4939}" type="slidenum">
              <a:rPr lang="en-US" altLang="tr-TR"/>
              <a:pPr>
                <a:spcBef>
                  <a:spcPct val="0"/>
                </a:spcBef>
              </a:pPr>
              <a:t>31</a:t>
            </a:fld>
            <a:endParaRPr lang="en-US" altLang="tr-TR"/>
          </a:p>
        </p:txBody>
      </p:sp>
      <p:sp>
        <p:nvSpPr>
          <p:cNvPr id="778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altLang="tr-TR" smtClean="0">
                <a:latin typeface="Times New Roman" panose="02020603050405020304" pitchFamily="18" charset="0"/>
              </a:rPr>
              <a:t>For all of these:</a:t>
            </a:r>
          </a:p>
          <a:p>
            <a:pPr>
              <a:buFontTx/>
              <a:buChar char="-"/>
            </a:pPr>
            <a:r>
              <a:rPr lang="en-US" altLang="tr-TR" smtClean="0">
                <a:solidFill>
                  <a:srgbClr val="663300"/>
                </a:solidFill>
                <a:latin typeface="Times New Roman" panose="02020603050405020304" pitchFamily="18" charset="0"/>
              </a:rPr>
              <a:t>Done by any person regardless of their relationship to the victim</a:t>
            </a:r>
          </a:p>
          <a:p>
            <a:pPr>
              <a:buFontTx/>
              <a:buChar char="-"/>
            </a:pPr>
            <a:r>
              <a:rPr lang="en-US" altLang="tr-TR" smtClean="0">
                <a:solidFill>
                  <a:srgbClr val="663300"/>
                </a:solidFill>
                <a:latin typeface="Times New Roman" panose="02020603050405020304" pitchFamily="18" charset="0"/>
              </a:rPr>
              <a:t>Done in any setting.</a:t>
            </a:r>
            <a:endParaRPr lang="en-US" altLang="tr-TR" smtClean="0">
              <a:solidFill>
                <a:srgbClr val="663300"/>
              </a:solidFill>
              <a:latin typeface="Arial" panose="020B0604020202020204" pitchFamily="34" charset="0"/>
            </a:endParaRPr>
          </a:p>
          <a:p>
            <a:pPr>
              <a:buFontTx/>
              <a:buChar char="•"/>
            </a:pPr>
            <a:endParaRPr lang="en-US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84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798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EED7E5-BEEE-4AC6-A77E-87453D9B0160}" type="slidenum">
              <a:rPr lang="en-US" altLang="tr-TR"/>
              <a:pPr>
                <a:spcBef>
                  <a:spcPct val="0"/>
                </a:spcBef>
              </a:pPr>
              <a:t>32</a:t>
            </a:fld>
            <a:endParaRPr lang="en-US" altLang="tr-TR"/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altLang="tr-TR" smtClean="0">
                <a:latin typeface="Times New Roman" panose="02020603050405020304" pitchFamily="18" charset="0"/>
              </a:rPr>
              <a:t>For all of these:</a:t>
            </a:r>
          </a:p>
          <a:p>
            <a:pPr>
              <a:buFontTx/>
              <a:buChar char="-"/>
            </a:pPr>
            <a:r>
              <a:rPr lang="en-US" altLang="tr-TR" smtClean="0">
                <a:solidFill>
                  <a:srgbClr val="663300"/>
                </a:solidFill>
                <a:latin typeface="Times New Roman" panose="02020603050405020304" pitchFamily="18" charset="0"/>
              </a:rPr>
              <a:t>Done by any person regardless of their relationship to the victim</a:t>
            </a:r>
          </a:p>
          <a:p>
            <a:pPr>
              <a:buFontTx/>
              <a:buChar char="-"/>
            </a:pPr>
            <a:r>
              <a:rPr lang="en-US" altLang="tr-TR" smtClean="0">
                <a:solidFill>
                  <a:srgbClr val="663300"/>
                </a:solidFill>
                <a:latin typeface="Times New Roman" panose="02020603050405020304" pitchFamily="18" charset="0"/>
              </a:rPr>
              <a:t>Done in any setting.</a:t>
            </a:r>
            <a:endParaRPr lang="en-US" altLang="tr-TR" smtClean="0">
              <a:solidFill>
                <a:srgbClr val="663300"/>
              </a:solidFill>
              <a:latin typeface="Arial" panose="020B0604020202020204" pitchFamily="34" charset="0"/>
            </a:endParaRPr>
          </a:p>
          <a:p>
            <a:pPr>
              <a:buFontTx/>
              <a:buChar char="•"/>
            </a:pPr>
            <a:endParaRPr lang="en-US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6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819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F4F5F0A-20FE-4B42-A9AA-D5C9BB24CFDB}" type="slidenum">
              <a:rPr lang="en-US" altLang="tr-TR"/>
              <a:pPr>
                <a:spcBef>
                  <a:spcPct val="0"/>
                </a:spcBef>
              </a:pPr>
              <a:t>33</a:t>
            </a:fld>
            <a:endParaRPr lang="en-US" altLang="tr-TR"/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altLang="tr-TR" smtClean="0">
                <a:latin typeface="Times New Roman" panose="02020603050405020304" pitchFamily="18" charset="0"/>
              </a:rPr>
              <a:t>For all of these:</a:t>
            </a:r>
          </a:p>
          <a:p>
            <a:pPr>
              <a:buFontTx/>
              <a:buChar char="-"/>
            </a:pPr>
            <a:r>
              <a:rPr lang="en-US" altLang="tr-TR" smtClean="0">
                <a:solidFill>
                  <a:srgbClr val="663300"/>
                </a:solidFill>
                <a:latin typeface="Times New Roman" panose="02020603050405020304" pitchFamily="18" charset="0"/>
              </a:rPr>
              <a:t>Done by any person regardless of their relationship to the victim</a:t>
            </a:r>
          </a:p>
          <a:p>
            <a:pPr>
              <a:buFontTx/>
              <a:buChar char="-"/>
            </a:pPr>
            <a:r>
              <a:rPr lang="en-US" altLang="tr-TR" smtClean="0">
                <a:solidFill>
                  <a:srgbClr val="663300"/>
                </a:solidFill>
                <a:latin typeface="Times New Roman" panose="02020603050405020304" pitchFamily="18" charset="0"/>
              </a:rPr>
              <a:t>Done in any setting.</a:t>
            </a:r>
            <a:endParaRPr lang="en-US" altLang="tr-TR" smtClean="0">
              <a:solidFill>
                <a:srgbClr val="663300"/>
              </a:solidFill>
              <a:latin typeface="Arial" panose="020B0604020202020204" pitchFamily="34" charset="0"/>
            </a:endParaRPr>
          </a:p>
          <a:p>
            <a:pPr>
              <a:buFontTx/>
              <a:buChar char="•"/>
            </a:pPr>
            <a:endParaRPr lang="en-US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61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xfrm>
            <a:off x="228600" y="4416425"/>
            <a:ext cx="6629400" cy="418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tr-TR" altLang="tr-TR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52D8831-5A8A-4067-A6C5-00DFB0B267AC}" type="slidenum">
              <a:rPr lang="en-US" altLang="en-US" sz="1200">
                <a:solidFill>
                  <a:srgbClr val="000000"/>
                </a:solidFill>
              </a:rPr>
              <a:pPr/>
              <a:t>4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636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839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D9DCC6-143B-4224-96A2-293CE47E5A7C}" type="slidenum">
              <a:rPr lang="en-US" altLang="tr-TR"/>
              <a:pPr>
                <a:spcBef>
                  <a:spcPct val="0"/>
                </a:spcBef>
              </a:pPr>
              <a:t>34</a:t>
            </a:fld>
            <a:endParaRPr lang="en-US" altLang="tr-TR"/>
          </a:p>
        </p:txBody>
      </p:sp>
      <p:sp>
        <p:nvSpPr>
          <p:cNvPr id="839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38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870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D4A6778-EBA7-44C6-AD90-ACE9890AA763}" type="slidenum">
              <a:rPr lang="en-US" altLang="tr-TR"/>
              <a:pPr>
                <a:spcBef>
                  <a:spcPct val="0"/>
                </a:spcBef>
              </a:pPr>
              <a:t>36</a:t>
            </a:fld>
            <a:endParaRPr lang="en-US" altLang="tr-TR"/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Char char="•"/>
            </a:pPr>
            <a:endParaRPr lang="tr-TR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059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E10070E-4F78-47AE-B5B3-A6F3662916E8}" type="slidenum">
              <a:rPr lang="en-US" altLang="tr-TR"/>
              <a:pPr eaLnBrk="1" hangingPunct="1">
                <a:spcBef>
                  <a:spcPct val="0"/>
                </a:spcBef>
              </a:pPr>
              <a:t>37</a:t>
            </a:fld>
            <a:endParaRPr lang="en-US" altLang="tr-TR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227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911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1E29E2-1A42-4782-92C0-773B9560212C}" type="slidenum">
              <a:rPr lang="en-US" altLang="tr-TR"/>
              <a:pPr>
                <a:spcBef>
                  <a:spcPct val="0"/>
                </a:spcBef>
              </a:pPr>
              <a:t>38</a:t>
            </a:fld>
            <a:endParaRPr lang="en-US" altLang="tr-TR"/>
          </a:p>
        </p:txBody>
      </p:sp>
      <p:sp>
        <p:nvSpPr>
          <p:cNvPr id="911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83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931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787066-0152-4A0E-AE49-FDB20B041143}" type="slidenum">
              <a:rPr lang="en-US" altLang="tr-TR"/>
              <a:pPr>
                <a:spcBef>
                  <a:spcPct val="0"/>
                </a:spcBef>
              </a:pPr>
              <a:t>39</a:t>
            </a:fld>
            <a:endParaRPr lang="en-US" altLang="tr-TR"/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50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962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449C923-0069-456D-8677-ACD3338C0EDE}" type="slidenum">
              <a:rPr lang="en-US" altLang="tr-TR"/>
              <a:pPr>
                <a:spcBef>
                  <a:spcPct val="0"/>
                </a:spcBef>
              </a:pPr>
              <a:t>41</a:t>
            </a:fld>
            <a:endParaRPr lang="en-US" altLang="tr-TR"/>
          </a:p>
        </p:txBody>
      </p:sp>
      <p:sp>
        <p:nvSpPr>
          <p:cNvPr id="962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378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983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8433ED7-F8AA-44E6-BFD9-D9C0C67DDBBB}" type="slidenum">
              <a:rPr lang="en-US" altLang="tr-TR"/>
              <a:pPr>
                <a:spcBef>
                  <a:spcPct val="0"/>
                </a:spcBef>
              </a:pPr>
              <a:t>42</a:t>
            </a:fld>
            <a:endParaRPr lang="en-US" altLang="tr-TR"/>
          </a:p>
        </p:txBody>
      </p:sp>
      <p:sp>
        <p:nvSpPr>
          <p:cNvPr id="983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tr-TR" smtClean="0">
                <a:latin typeface="Times New Roman" panose="02020603050405020304" pitchFamily="18" charset="0"/>
              </a:rPr>
              <a:t>Ask for examples of </a:t>
            </a:r>
            <a:r>
              <a:rPr lang="en-US" altLang="en-US" smtClean="0">
                <a:latin typeface="Times New Roman" panose="02020603050405020304" pitchFamily="18" charset="0"/>
              </a:rPr>
              <a:t>‘</a:t>
            </a:r>
            <a:r>
              <a:rPr lang="en-US" altLang="tr-TR" smtClean="0">
                <a:latin typeface="Times New Roman" panose="02020603050405020304" pitchFamily="18" charset="0"/>
              </a:rPr>
              <a:t>generalized violence, abuse, exploitation</a:t>
            </a:r>
            <a:r>
              <a:rPr lang="en-US" altLang="en-US" smtClean="0">
                <a:latin typeface="Times New Roman" panose="02020603050405020304" pitchFamily="18" charset="0"/>
              </a:rPr>
              <a:t>’</a:t>
            </a:r>
            <a:r>
              <a:rPr lang="en-US" altLang="tr-TR" smtClean="0">
                <a:latin typeface="Times New Roman" panose="02020603050405020304" pitchFamily="18" charset="0"/>
              </a:rPr>
              <a:t> of children:</a:t>
            </a:r>
          </a:p>
          <a:p>
            <a:r>
              <a:rPr lang="en-US" altLang="tr-TR" smtClean="0">
                <a:latin typeface="Times New Roman" panose="02020603050405020304" pitchFamily="18" charset="0"/>
              </a:rPr>
              <a:t>Violence – ex: corporal punishment;</a:t>
            </a:r>
          </a:p>
          <a:p>
            <a:r>
              <a:rPr lang="en-US" altLang="tr-TR" smtClean="0">
                <a:latin typeface="Times New Roman" panose="02020603050405020304" pitchFamily="18" charset="0"/>
              </a:rPr>
              <a:t>Abuse – physical or sexual abuse;</a:t>
            </a:r>
          </a:p>
          <a:p>
            <a:r>
              <a:rPr lang="en-US" altLang="tr-TR" smtClean="0">
                <a:latin typeface="Times New Roman" panose="02020603050405020304" pitchFamily="18" charset="0"/>
              </a:rPr>
              <a:t>Exploitation – hazardous labour, etc. </a:t>
            </a:r>
          </a:p>
          <a:p>
            <a:endParaRPr lang="en-US" altLang="tr-TR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Aft>
                <a:spcPct val="10000"/>
              </a:spcAft>
              <a:buFont typeface="Symbol" panose="05050102010706020507" pitchFamily="18" charset="2"/>
              <a:buNone/>
            </a:pPr>
            <a:r>
              <a:rPr lang="en-US" altLang="tr-TR" b="1" smtClean="0">
                <a:latin typeface="Arial" panose="020B0604020202020204" pitchFamily="34" charset="0"/>
              </a:rPr>
              <a:t>Any bodily harm, injury, maiming or death</a:t>
            </a:r>
            <a:r>
              <a:rPr lang="en-US" altLang="tr-TR" smtClean="0">
                <a:latin typeface="Arial" panose="020B0604020202020204" pitchFamily="34" charset="0"/>
              </a:rPr>
              <a:t> that can be caused by any </a:t>
            </a:r>
            <a:r>
              <a:rPr lang="en-US" altLang="tr-TR" b="1" smtClean="0">
                <a:latin typeface="Arial" panose="020B0604020202020204" pitchFamily="34" charset="0"/>
              </a:rPr>
              <a:t>environmental or man-made threats </a:t>
            </a:r>
            <a:r>
              <a:rPr lang="en-US" altLang="tr-TR" smtClean="0">
                <a:latin typeface="Arial" panose="020B0604020202020204" pitchFamily="34" charset="0"/>
              </a:rPr>
              <a:t>to children. In addition to physical harm that may be caused by generalized violence, abuse, or exploitation of children:</a:t>
            </a:r>
          </a:p>
          <a:p>
            <a:pPr eaLnBrk="1" hangingPunct="1">
              <a:lnSpc>
                <a:spcPct val="80000"/>
              </a:lnSpc>
              <a:spcAft>
                <a:spcPct val="10000"/>
              </a:spcAft>
              <a:buFontTx/>
              <a:buChar char="•"/>
            </a:pPr>
            <a:r>
              <a:rPr lang="en-GB" altLang="tr-TR" smtClean="0">
                <a:latin typeface="Arial" panose="020B0604020202020204" pitchFamily="34" charset="0"/>
              </a:rPr>
              <a:t>in situations of natural disaster these can include floods, landslides, houses and schools collapsing, etc. </a:t>
            </a:r>
          </a:p>
          <a:p>
            <a:pPr eaLnBrk="1" hangingPunct="1">
              <a:lnSpc>
                <a:spcPct val="80000"/>
              </a:lnSpc>
              <a:spcAft>
                <a:spcPct val="10000"/>
              </a:spcAft>
              <a:buFontTx/>
              <a:buChar char="•"/>
            </a:pPr>
            <a:r>
              <a:rPr lang="en-GB" altLang="tr-TR" smtClean="0">
                <a:latin typeface="Arial" panose="020B0604020202020204" pitchFamily="34" charset="0"/>
              </a:rPr>
              <a:t>in conflict settings these may include landmines, youth violence and killing and maiming of children, torture of children, etc.</a:t>
            </a:r>
          </a:p>
          <a:p>
            <a:pPr eaLnBrk="1" hangingPunct="1">
              <a:lnSpc>
                <a:spcPct val="80000"/>
              </a:lnSpc>
              <a:spcAft>
                <a:spcPct val="10000"/>
              </a:spcAft>
              <a:buFontTx/>
              <a:buChar char="•"/>
            </a:pPr>
            <a:r>
              <a:rPr lang="en-GB" altLang="tr-TR" smtClean="0">
                <a:latin typeface="Arial" panose="020B0604020202020204" pitchFamily="34" charset="0"/>
              </a:rPr>
              <a:t>in all settings, these include </a:t>
            </a:r>
            <a:r>
              <a:rPr lang="en-GB" altLang="en-US" smtClean="0">
                <a:latin typeface="Arial" panose="020B0604020202020204" pitchFamily="34" charset="0"/>
              </a:rPr>
              <a:t>‘</a:t>
            </a:r>
            <a:r>
              <a:rPr lang="en-GB" altLang="tr-TR" smtClean="0">
                <a:latin typeface="Arial" panose="020B0604020202020204" pitchFamily="34" charset="0"/>
              </a:rPr>
              <a:t>ordinary</a:t>
            </a:r>
            <a:r>
              <a:rPr lang="en-GB" altLang="en-US" smtClean="0">
                <a:latin typeface="Arial" panose="020B0604020202020204" pitchFamily="34" charset="0"/>
              </a:rPr>
              <a:t>’</a:t>
            </a:r>
            <a:r>
              <a:rPr lang="en-GB" altLang="tr-TR" smtClean="0">
                <a:latin typeface="Arial" panose="020B0604020202020204" pitchFamily="34" charset="0"/>
              </a:rPr>
              <a:t> risks such as road accidents, drowning, burns, bites, falls, etc. </a:t>
            </a:r>
          </a:p>
          <a:p>
            <a:pPr eaLnBrk="1" hangingPunct="1">
              <a:lnSpc>
                <a:spcPct val="80000"/>
              </a:lnSpc>
              <a:spcAft>
                <a:spcPct val="10000"/>
              </a:spcAft>
              <a:buFontTx/>
              <a:buChar char="•"/>
            </a:pPr>
            <a:r>
              <a:rPr lang="en-GB" altLang="tr-TR" smtClean="0">
                <a:latin typeface="Arial" panose="020B0604020202020204" pitchFamily="34" charset="0"/>
              </a:rPr>
              <a:t>In settings where the situation contributes to heightened stress and increased prevalence of violence in the family, school, community, etc.</a:t>
            </a:r>
            <a:endParaRPr lang="en-US" altLang="tr-TR" smtClean="0">
              <a:latin typeface="Arial" panose="020B0604020202020204" pitchFamily="34" charset="0"/>
            </a:endParaRPr>
          </a:p>
          <a:p>
            <a:endParaRPr lang="en-US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650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10035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4E2D638-C883-4BDB-B857-5716CEDC8DCE}" type="slidenum">
              <a:rPr lang="en-US" altLang="tr-TR"/>
              <a:pPr>
                <a:spcBef>
                  <a:spcPct val="0"/>
                </a:spcBef>
              </a:pPr>
              <a:t>43</a:t>
            </a:fld>
            <a:endParaRPr lang="en-US" altLang="tr-TR"/>
          </a:p>
        </p:txBody>
      </p:sp>
      <p:sp>
        <p:nvSpPr>
          <p:cNvPr id="1003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861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1024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3B2F337-DB45-40EF-921B-615A423C3060}" type="slidenum">
              <a:rPr lang="en-US" altLang="tr-TR"/>
              <a:pPr>
                <a:spcBef>
                  <a:spcPct val="0"/>
                </a:spcBef>
              </a:pPr>
              <a:t>44</a:t>
            </a:fld>
            <a:endParaRPr lang="en-US" altLang="tr-TR"/>
          </a:p>
        </p:txBody>
      </p:sp>
      <p:sp>
        <p:nvSpPr>
          <p:cNvPr id="1024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 sz="100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8701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tr-TR" smtClean="0">
                <a:latin typeface="Times New Roman" panose="02020603050405020304" pitchFamily="18" charset="0"/>
              </a:rPr>
              <a:t>Note use of colour-coordinated post-its</a:t>
            </a:r>
          </a:p>
          <a:p>
            <a:r>
              <a:rPr lang="en-AU" altLang="tr-TR" smtClean="0">
                <a:latin typeface="Times New Roman" panose="02020603050405020304" pitchFamily="18" charset="0"/>
              </a:rPr>
              <a:t>Provide flip-charts with matrix already drawn up for each group or refer to the next slide to guide participant groups to draw their own.</a:t>
            </a:r>
          </a:p>
        </p:txBody>
      </p:sp>
      <p:sp>
        <p:nvSpPr>
          <p:cNvPr id="104452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10445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EC166B3-0A5D-4C76-98AE-70CFD5E0D4E5}" type="slidenum">
              <a:rPr lang="en-US" altLang="tr-TR"/>
              <a:pPr>
                <a:spcBef>
                  <a:spcPct val="0"/>
                </a:spcBef>
              </a:pPr>
              <a:t>45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742651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xfrm>
            <a:off x="228600" y="4416425"/>
            <a:ext cx="6629400" cy="418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tr-TR" altLang="tr-TR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E028E2A-8D88-4B30-80DC-D0E41C7ADC8D}" type="slidenum">
              <a:rPr lang="en-US" altLang="en-US" sz="1200">
                <a:solidFill>
                  <a:srgbClr val="000000"/>
                </a:solidFill>
              </a:rPr>
              <a:pPr/>
              <a:t>5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64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tr-TR" dirty="0" smtClean="0">
                <a:latin typeface="Times New Roman" panose="02020603050405020304" pitchFamily="18" charset="0"/>
              </a:rPr>
              <a:t>Assemble participants into 4 groups:</a:t>
            </a:r>
          </a:p>
          <a:p>
            <a:pPr>
              <a:buFontTx/>
              <a:buAutoNum type="arabicPeriod"/>
            </a:pPr>
            <a:r>
              <a:rPr lang="en-US" altLang="tr-TR" dirty="0" smtClean="0">
                <a:solidFill>
                  <a:srgbClr val="663300"/>
                </a:solidFill>
                <a:latin typeface="Times New Roman" panose="02020603050405020304" pitchFamily="18" charset="0"/>
              </a:rPr>
              <a:t>Family separation</a:t>
            </a:r>
          </a:p>
          <a:p>
            <a:pPr>
              <a:buFontTx/>
              <a:buAutoNum type="arabicPeriod"/>
            </a:pPr>
            <a:r>
              <a:rPr lang="en-US" altLang="tr-TR" dirty="0" smtClean="0">
                <a:solidFill>
                  <a:srgbClr val="663300"/>
                </a:solidFill>
                <a:latin typeface="Times New Roman" panose="02020603050405020304" pitchFamily="18" charset="0"/>
              </a:rPr>
              <a:t>Exploitation and gender-based violence</a:t>
            </a:r>
          </a:p>
          <a:p>
            <a:pPr>
              <a:buFontTx/>
              <a:buAutoNum type="arabicPeriod"/>
            </a:pPr>
            <a:r>
              <a:rPr lang="en-US" altLang="tr-TR" dirty="0" smtClean="0">
                <a:solidFill>
                  <a:srgbClr val="663300"/>
                </a:solidFill>
                <a:latin typeface="Times New Roman" panose="02020603050405020304" pitchFamily="18" charset="0"/>
              </a:rPr>
              <a:t>Recruitment and use of children by armed forces and armed groups</a:t>
            </a:r>
          </a:p>
          <a:p>
            <a:pPr>
              <a:buFontTx/>
              <a:buAutoNum type="arabicPeriod"/>
            </a:pPr>
            <a:r>
              <a:rPr lang="en-US" altLang="tr-TR" dirty="0" smtClean="0">
                <a:solidFill>
                  <a:srgbClr val="663300"/>
                </a:solidFill>
                <a:latin typeface="Times New Roman" panose="02020603050405020304" pitchFamily="18" charset="0"/>
              </a:rPr>
              <a:t>Physical harm</a:t>
            </a:r>
          </a:p>
          <a:p>
            <a:endParaRPr lang="en-AU" altLang="tr-TR" dirty="0" smtClean="0">
              <a:latin typeface="Times New Roman" panose="02020603050405020304" pitchFamily="18" charset="0"/>
            </a:endParaRPr>
          </a:p>
          <a:p>
            <a:r>
              <a:rPr lang="en-AU" altLang="tr-TR" dirty="0" smtClean="0">
                <a:latin typeface="Times New Roman" panose="02020603050405020304" pitchFamily="18" charset="0"/>
              </a:rPr>
              <a:t>Explain what is meant by prevention and response strategies.</a:t>
            </a:r>
          </a:p>
        </p:txBody>
      </p:sp>
      <p:sp>
        <p:nvSpPr>
          <p:cNvPr id="106500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tr-TR" smtClean="0"/>
              <a:t>UNICEF</a:t>
            </a:r>
          </a:p>
        </p:txBody>
      </p:sp>
      <p:sp>
        <p:nvSpPr>
          <p:cNvPr id="10650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07383A-CE4B-4EF0-9504-0940C2C8967E}" type="slidenum">
              <a:rPr lang="en-US" altLang="tr-TR"/>
              <a:pPr>
                <a:spcBef>
                  <a:spcPct val="0"/>
                </a:spcBef>
              </a:pPr>
              <a:t>46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807022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xfrm>
            <a:off x="228600" y="4416425"/>
            <a:ext cx="6629400" cy="418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tr-TR" altLang="tr-TR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5840A5B-9BF8-4880-BD09-1C5C29954B9E}" type="slidenum">
              <a:rPr lang="en-US" altLang="en-US" sz="1200">
                <a:solidFill>
                  <a:srgbClr val="000000"/>
                </a:solidFill>
              </a:rPr>
              <a:pPr/>
              <a:t>7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00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xfrm>
            <a:off x="228600" y="4416425"/>
            <a:ext cx="6629400" cy="418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tr-TR" altLang="tr-TR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DDAB0B-B8D0-4B82-9557-16FF53BA319D}" type="slidenum">
              <a:rPr lang="en-US" altLang="en-US" sz="1200">
                <a:solidFill>
                  <a:srgbClr val="000000"/>
                </a:solidFill>
              </a:rPr>
              <a:pPr/>
              <a:t>8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4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endParaRPr lang="en-GB" altLang="tr-TR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20C79D8-9EF0-4D84-A0E1-29368639B5F5}" type="slidenum">
              <a:rPr lang="en-US" altLang="en-US" sz="1200">
                <a:solidFill>
                  <a:srgbClr val="000000"/>
                </a:solidFill>
              </a:rPr>
              <a:pPr/>
              <a:t>9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07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83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83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83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83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83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83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83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83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385CD00-409A-4634-86F3-699BE8CBC357}" type="slidenum">
              <a:rPr lang="en-GB" altLang="tr-TR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en-GB" altLang="tr-TR">
              <a:latin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750" y="4425950"/>
            <a:ext cx="5122863" cy="41989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tr-TR" smtClean="0">
                <a:latin typeface="Times New Roman" panose="02020603050405020304" pitchFamily="18" charset="0"/>
              </a:rPr>
              <a:t>Guide the small groups to make sure that there are pictures of girls and boys, with at least one child in a refugee context and at least one child with disabilities.</a:t>
            </a:r>
          </a:p>
        </p:txBody>
      </p:sp>
    </p:spTree>
    <p:extLst>
      <p:ext uri="{BB962C8B-B14F-4D97-AF65-F5344CB8AC3E}">
        <p14:creationId xmlns:p14="http://schemas.microsoft.com/office/powerpoint/2010/main" val="210991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83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83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83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83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83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83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83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83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ECFAC6C-22E8-4179-B310-4C83C5E839E0}" type="slidenum">
              <a:rPr lang="en-GB" altLang="tr-TR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en-GB" altLang="tr-TR"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750" y="4425950"/>
            <a:ext cx="5122863" cy="41989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en-GB" altLang="tr-T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4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CF8A2-D403-4BF4-B397-22E4161798BD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3538301658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32D7A-088E-402C-820D-9E1EE60C552C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807499218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193D2-9479-46F6-BDF2-0E76693AE037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90089691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645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91075"/>
      </p:ext>
    </p:extLst>
  </p:cSld>
  <p:clrMapOvr>
    <a:masterClrMapping/>
  </p:clrMapOvr>
  <p:transition spd="med" advClick="0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45AAA-8C67-498C-99C6-2312A575C6E7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032325115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DE1A7-1BD7-489F-AD31-2691FA991AB9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3231777119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72F5E-E375-4130-80A9-57F17E91E992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973080082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247A0-0838-4479-B2FD-BA1D3763D40C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057588503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21917-A038-420C-A073-DA201454BE7B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855775956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067C0-DF5F-4285-95B8-4F17BD4FA597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517273510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47F7E-2E91-482C-8D1D-9A57985662A3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982474516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700716-6026-4DFD-AD7C-0600FFF91880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3987587262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55CD0-A9E8-4004-8E78-34F7997683F7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816343190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B5078-B4C4-4BCB-8CC8-83384F075543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389410368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2AB9B-F04A-4985-8AA2-7C48FEDE4EE8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3428460341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D5688-76B1-4E56-B087-0E8B8916FBC8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663863518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9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 useBgFill="1">
          <p:nvSpPr>
            <p:cNvPr id="10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A5230E-D438-48BF-B64B-66356C159ABC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704926642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E718E6-8F5B-45C8-9069-115B37084B01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07112380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228600"/>
            <a:ext cx="8696325" cy="473710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Freeform 14"/>
          <p:cNvSpPr>
            <a:spLocks/>
          </p:cNvSpPr>
          <p:nvPr/>
        </p:nvSpPr>
        <p:spPr bwMode="hidden">
          <a:xfrm>
            <a:off x="6046788" y="4203700"/>
            <a:ext cx="2876550" cy="714375"/>
          </a:xfrm>
          <a:custGeom>
            <a:avLst/>
            <a:gdLst>
              <a:gd name="T0" fmla="*/ 2147483646 w 2706"/>
              <a:gd name="T1" fmla="*/ 0 h 640"/>
              <a:gd name="T2" fmla="*/ 2147483646 w 2706"/>
              <a:gd name="T3" fmla="*/ 0 h 640"/>
              <a:gd name="T4" fmla="*/ 2147483646 w 2706"/>
              <a:gd name="T5" fmla="*/ 2147483646 h 640"/>
              <a:gd name="T6" fmla="*/ 2147483646 w 2706"/>
              <a:gd name="T7" fmla="*/ 2147483646 h 640"/>
              <a:gd name="T8" fmla="*/ 2147483646 w 2706"/>
              <a:gd name="T9" fmla="*/ 2147483646 h 640"/>
              <a:gd name="T10" fmla="*/ 2147483646 w 2706"/>
              <a:gd name="T11" fmla="*/ 2147483646 h 640"/>
              <a:gd name="T12" fmla="*/ 2147483646 w 2706"/>
              <a:gd name="T13" fmla="*/ 2147483646 h 640"/>
              <a:gd name="T14" fmla="*/ 2147483646 w 2706"/>
              <a:gd name="T15" fmla="*/ 2147483646 h 640"/>
              <a:gd name="T16" fmla="*/ 2147483646 w 2706"/>
              <a:gd name="T17" fmla="*/ 2147483646 h 640"/>
              <a:gd name="T18" fmla="*/ 2147483646 w 2706"/>
              <a:gd name="T19" fmla="*/ 2147483646 h 640"/>
              <a:gd name="T20" fmla="*/ 2147483646 w 2706"/>
              <a:gd name="T21" fmla="*/ 2147483646 h 640"/>
              <a:gd name="T22" fmla="*/ 2147483646 w 2706"/>
              <a:gd name="T23" fmla="*/ 2147483646 h 640"/>
              <a:gd name="T24" fmla="*/ 2147483646 w 2706"/>
              <a:gd name="T25" fmla="*/ 2147483646 h 640"/>
              <a:gd name="T26" fmla="*/ 2147483646 w 2706"/>
              <a:gd name="T27" fmla="*/ 2147483646 h 640"/>
              <a:gd name="T28" fmla="*/ 2147483646 w 2706"/>
              <a:gd name="T29" fmla="*/ 2147483646 h 640"/>
              <a:gd name="T30" fmla="*/ 2147483646 w 2706"/>
              <a:gd name="T31" fmla="*/ 2147483646 h 640"/>
              <a:gd name="T32" fmla="*/ 2147483646 w 2706"/>
              <a:gd name="T33" fmla="*/ 2147483646 h 640"/>
              <a:gd name="T34" fmla="*/ 2147483646 w 2706"/>
              <a:gd name="T35" fmla="*/ 2147483646 h 640"/>
              <a:gd name="T36" fmla="*/ 0 w 2706"/>
              <a:gd name="T37" fmla="*/ 2147483646 h 640"/>
              <a:gd name="T38" fmla="*/ 0 w 2706"/>
              <a:gd name="T39" fmla="*/ 2147483646 h 640"/>
              <a:gd name="T40" fmla="*/ 2147483646 w 2706"/>
              <a:gd name="T41" fmla="*/ 2147483646 h 640"/>
              <a:gd name="T42" fmla="*/ 2147483646 w 2706"/>
              <a:gd name="T43" fmla="*/ 2147483646 h 640"/>
              <a:gd name="T44" fmla="*/ 2147483646 w 2706"/>
              <a:gd name="T45" fmla="*/ 2147483646 h 640"/>
              <a:gd name="T46" fmla="*/ 2147483646 w 2706"/>
              <a:gd name="T47" fmla="*/ 2147483646 h 640"/>
              <a:gd name="T48" fmla="*/ 2147483646 w 2706"/>
              <a:gd name="T49" fmla="*/ 2147483646 h 640"/>
              <a:gd name="T50" fmla="*/ 2147483646 w 2706"/>
              <a:gd name="T51" fmla="*/ 2147483646 h 640"/>
              <a:gd name="T52" fmla="*/ 2147483646 w 2706"/>
              <a:gd name="T53" fmla="*/ 2147483646 h 640"/>
              <a:gd name="T54" fmla="*/ 2147483646 w 2706"/>
              <a:gd name="T55" fmla="*/ 2147483646 h 640"/>
              <a:gd name="T56" fmla="*/ 2147483646 w 2706"/>
              <a:gd name="T57" fmla="*/ 2147483646 h 640"/>
              <a:gd name="T58" fmla="*/ 2147483646 w 2706"/>
              <a:gd name="T59" fmla="*/ 2147483646 h 640"/>
              <a:gd name="T60" fmla="*/ 2147483646 w 2706"/>
              <a:gd name="T61" fmla="*/ 2147483646 h 640"/>
              <a:gd name="T62" fmla="*/ 2147483646 w 2706"/>
              <a:gd name="T63" fmla="*/ 2147483646 h 640"/>
              <a:gd name="T64" fmla="*/ 2147483646 w 2706"/>
              <a:gd name="T65" fmla="*/ 2147483646 h 640"/>
              <a:gd name="T66" fmla="*/ 2147483646 w 2706"/>
              <a:gd name="T67" fmla="*/ 2147483646 h 640"/>
              <a:gd name="T68" fmla="*/ 2147483646 w 2706"/>
              <a:gd name="T69" fmla="*/ 2147483646 h 640"/>
              <a:gd name="T70" fmla="*/ 2147483646 w 2706"/>
              <a:gd name="T71" fmla="*/ 2147483646 h 640"/>
              <a:gd name="T72" fmla="*/ 2147483646 w 2706"/>
              <a:gd name="T73" fmla="*/ 2147483646 h 640"/>
              <a:gd name="T74" fmla="*/ 2147483646 w 2706"/>
              <a:gd name="T75" fmla="*/ 2147483646 h 640"/>
              <a:gd name="T76" fmla="*/ 2147483646 w 2706"/>
              <a:gd name="T77" fmla="*/ 2147483646 h 640"/>
              <a:gd name="T78" fmla="*/ 2147483646 w 2706"/>
              <a:gd name="T79" fmla="*/ 2147483646 h 640"/>
              <a:gd name="T80" fmla="*/ 2147483646 w 2706"/>
              <a:gd name="T81" fmla="*/ 2147483646 h 640"/>
              <a:gd name="T82" fmla="*/ 2147483646 w 2706"/>
              <a:gd name="T83" fmla="*/ 2147483646 h 640"/>
              <a:gd name="T84" fmla="*/ 2147483646 w 2706"/>
              <a:gd name="T85" fmla="*/ 2147483646 h 640"/>
              <a:gd name="T86" fmla="*/ 2147483646 w 2706"/>
              <a:gd name="T87" fmla="*/ 2147483646 h 640"/>
              <a:gd name="T88" fmla="*/ 2147483646 w 2706"/>
              <a:gd name="T89" fmla="*/ 2147483646 h 640"/>
              <a:gd name="T90" fmla="*/ 2147483646 w 2706"/>
              <a:gd name="T91" fmla="*/ 2147483646 h 640"/>
              <a:gd name="T92" fmla="*/ 2147483646 w 2706"/>
              <a:gd name="T93" fmla="*/ 2147483646 h 640"/>
              <a:gd name="T94" fmla="*/ 2147483646 w 2706"/>
              <a:gd name="T95" fmla="*/ 2147483646 h 640"/>
              <a:gd name="T96" fmla="*/ 2147483646 w 2706"/>
              <a:gd name="T97" fmla="*/ 2147483646 h 640"/>
              <a:gd name="T98" fmla="*/ 2147483646 w 2706"/>
              <a:gd name="T99" fmla="*/ 2147483646 h 640"/>
              <a:gd name="T100" fmla="*/ 2147483646 w 2706"/>
              <a:gd name="T101" fmla="*/ 2147483646 h 640"/>
              <a:gd name="T102" fmla="*/ 2147483646 w 2706"/>
              <a:gd name="T103" fmla="*/ 2147483646 h 640"/>
              <a:gd name="T104" fmla="*/ 2147483646 w 2706"/>
              <a:gd name="T105" fmla="*/ 2147483646 h 640"/>
              <a:gd name="T106" fmla="*/ 2147483646 w 2706"/>
              <a:gd name="T107" fmla="*/ 0 h 640"/>
              <a:gd name="T108" fmla="*/ 2147483646 w 2706"/>
              <a:gd name="T109" fmla="*/ 0 h 640"/>
              <a:gd name="T110" fmla="*/ 2147483646 w 2706"/>
              <a:gd name="T111" fmla="*/ 0 h 640"/>
              <a:gd name="T112" fmla="*/ 2147483646 w 2706"/>
              <a:gd name="T113" fmla="*/ 0 h 64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6" y="388"/>
                </a:lnTo>
                <a:lnTo>
                  <a:pt x="2706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6" name="Freeform 18"/>
          <p:cNvSpPr>
            <a:spLocks/>
          </p:cNvSpPr>
          <p:nvPr/>
        </p:nvSpPr>
        <p:spPr bwMode="hidden">
          <a:xfrm>
            <a:off x="2619375" y="4075113"/>
            <a:ext cx="5545138" cy="850900"/>
          </a:xfrm>
          <a:custGeom>
            <a:avLst/>
            <a:gdLst>
              <a:gd name="T0" fmla="*/ 2147483646 w 5216"/>
              <a:gd name="T1" fmla="*/ 2147483646 h 762"/>
              <a:gd name="T2" fmla="*/ 2147483646 w 5216"/>
              <a:gd name="T3" fmla="*/ 2147483646 h 762"/>
              <a:gd name="T4" fmla="*/ 2147483646 w 5216"/>
              <a:gd name="T5" fmla="*/ 2147483646 h 762"/>
              <a:gd name="T6" fmla="*/ 2147483646 w 5216"/>
              <a:gd name="T7" fmla="*/ 2147483646 h 762"/>
              <a:gd name="T8" fmla="*/ 2147483646 w 5216"/>
              <a:gd name="T9" fmla="*/ 2147483646 h 762"/>
              <a:gd name="T10" fmla="*/ 2147483646 w 5216"/>
              <a:gd name="T11" fmla="*/ 2147483646 h 762"/>
              <a:gd name="T12" fmla="*/ 2147483646 w 5216"/>
              <a:gd name="T13" fmla="*/ 2147483646 h 762"/>
              <a:gd name="T14" fmla="*/ 2147483646 w 5216"/>
              <a:gd name="T15" fmla="*/ 2147483646 h 762"/>
              <a:gd name="T16" fmla="*/ 2147483646 w 5216"/>
              <a:gd name="T17" fmla="*/ 2147483646 h 762"/>
              <a:gd name="T18" fmla="*/ 2147483646 w 5216"/>
              <a:gd name="T19" fmla="*/ 2147483646 h 762"/>
              <a:gd name="T20" fmla="*/ 2147483646 w 5216"/>
              <a:gd name="T21" fmla="*/ 2147483646 h 762"/>
              <a:gd name="T22" fmla="*/ 2147483646 w 5216"/>
              <a:gd name="T23" fmla="*/ 2147483646 h 762"/>
              <a:gd name="T24" fmla="*/ 2147483646 w 5216"/>
              <a:gd name="T25" fmla="*/ 2147483646 h 762"/>
              <a:gd name="T26" fmla="*/ 2147483646 w 5216"/>
              <a:gd name="T27" fmla="*/ 0 h 762"/>
              <a:gd name="T28" fmla="*/ 2147483646 w 5216"/>
              <a:gd name="T29" fmla="*/ 2147483646 h 762"/>
              <a:gd name="T30" fmla="*/ 2147483646 w 5216"/>
              <a:gd name="T31" fmla="*/ 2147483646 h 762"/>
              <a:gd name="T32" fmla="*/ 0 w 5216"/>
              <a:gd name="T33" fmla="*/ 2147483646 h 762"/>
              <a:gd name="T34" fmla="*/ 2147483646 w 5216"/>
              <a:gd name="T35" fmla="*/ 2147483646 h 762"/>
              <a:gd name="T36" fmla="*/ 2147483646 w 5216"/>
              <a:gd name="T37" fmla="*/ 2147483646 h 762"/>
              <a:gd name="T38" fmla="*/ 2147483646 w 5216"/>
              <a:gd name="T39" fmla="*/ 2147483646 h 762"/>
              <a:gd name="T40" fmla="*/ 2147483646 w 5216"/>
              <a:gd name="T41" fmla="*/ 2147483646 h 762"/>
              <a:gd name="T42" fmla="*/ 2147483646 w 5216"/>
              <a:gd name="T43" fmla="*/ 2147483646 h 762"/>
              <a:gd name="T44" fmla="*/ 2147483646 w 5216"/>
              <a:gd name="T45" fmla="*/ 2147483646 h 762"/>
              <a:gd name="T46" fmla="*/ 2147483646 w 5216"/>
              <a:gd name="T47" fmla="*/ 2147483646 h 762"/>
              <a:gd name="T48" fmla="*/ 2147483646 w 5216"/>
              <a:gd name="T49" fmla="*/ 2147483646 h 762"/>
              <a:gd name="T50" fmla="*/ 2147483646 w 5216"/>
              <a:gd name="T51" fmla="*/ 2147483646 h 762"/>
              <a:gd name="T52" fmla="*/ 2147483646 w 5216"/>
              <a:gd name="T53" fmla="*/ 2147483646 h 762"/>
              <a:gd name="T54" fmla="*/ 2147483646 w 5216"/>
              <a:gd name="T55" fmla="*/ 2147483646 h 762"/>
              <a:gd name="T56" fmla="*/ 2147483646 w 5216"/>
              <a:gd name="T57" fmla="*/ 2147483646 h 762"/>
              <a:gd name="T58" fmla="*/ 2147483646 w 5216"/>
              <a:gd name="T59" fmla="*/ 2147483646 h 762"/>
              <a:gd name="T60" fmla="*/ 2147483646 w 5216"/>
              <a:gd name="T61" fmla="*/ 2147483646 h 762"/>
              <a:gd name="T62" fmla="*/ 2147483646 w 5216"/>
              <a:gd name="T63" fmla="*/ 2147483646 h 762"/>
              <a:gd name="T64" fmla="*/ 2147483646 w 5216"/>
              <a:gd name="T65" fmla="*/ 2147483646 h 762"/>
              <a:gd name="T66" fmla="*/ 2147483646 w 5216"/>
              <a:gd name="T67" fmla="*/ 2147483646 h 762"/>
              <a:gd name="T68" fmla="*/ 2147483646 w 5216"/>
              <a:gd name="T69" fmla="*/ 2147483646 h 762"/>
              <a:gd name="T70" fmla="*/ 2147483646 w 5216"/>
              <a:gd name="T71" fmla="*/ 2147483646 h 7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7" name="Freeform 22"/>
          <p:cNvSpPr>
            <a:spLocks/>
          </p:cNvSpPr>
          <p:nvPr/>
        </p:nvSpPr>
        <p:spPr bwMode="hidden">
          <a:xfrm>
            <a:off x="2828925" y="4087813"/>
            <a:ext cx="5467350" cy="774700"/>
          </a:xfrm>
          <a:custGeom>
            <a:avLst/>
            <a:gdLst>
              <a:gd name="T0" fmla="*/ 0 w 5144"/>
              <a:gd name="T1" fmla="*/ 2147483646 h 694"/>
              <a:gd name="T2" fmla="*/ 0 w 5144"/>
              <a:gd name="T3" fmla="*/ 2147483646 h 694"/>
              <a:gd name="T4" fmla="*/ 2147483646 w 5144"/>
              <a:gd name="T5" fmla="*/ 2147483646 h 694"/>
              <a:gd name="T6" fmla="*/ 2147483646 w 5144"/>
              <a:gd name="T7" fmla="*/ 2147483646 h 694"/>
              <a:gd name="T8" fmla="*/ 2147483646 w 5144"/>
              <a:gd name="T9" fmla="*/ 2147483646 h 694"/>
              <a:gd name="T10" fmla="*/ 2147483646 w 5144"/>
              <a:gd name="T11" fmla="*/ 2147483646 h 694"/>
              <a:gd name="T12" fmla="*/ 2147483646 w 5144"/>
              <a:gd name="T13" fmla="*/ 2147483646 h 694"/>
              <a:gd name="T14" fmla="*/ 2147483646 w 5144"/>
              <a:gd name="T15" fmla="*/ 2147483646 h 694"/>
              <a:gd name="T16" fmla="*/ 2147483646 w 5144"/>
              <a:gd name="T17" fmla="*/ 2147483646 h 694"/>
              <a:gd name="T18" fmla="*/ 2147483646 w 5144"/>
              <a:gd name="T19" fmla="*/ 2147483646 h 694"/>
              <a:gd name="T20" fmla="*/ 2147483646 w 5144"/>
              <a:gd name="T21" fmla="*/ 2147483646 h 694"/>
              <a:gd name="T22" fmla="*/ 2147483646 w 5144"/>
              <a:gd name="T23" fmla="*/ 2147483646 h 694"/>
              <a:gd name="T24" fmla="*/ 2147483646 w 5144"/>
              <a:gd name="T25" fmla="*/ 0 h 694"/>
              <a:gd name="T26" fmla="*/ 2147483646 w 5144"/>
              <a:gd name="T27" fmla="*/ 2147483646 h 694"/>
              <a:gd name="T28" fmla="*/ 2147483646 w 5144"/>
              <a:gd name="T29" fmla="*/ 2147483646 h 694"/>
              <a:gd name="T30" fmla="*/ 2147483646 w 5144"/>
              <a:gd name="T31" fmla="*/ 2147483646 h 694"/>
              <a:gd name="T32" fmla="*/ 2147483646 w 5144"/>
              <a:gd name="T33" fmla="*/ 2147483646 h 694"/>
              <a:gd name="T34" fmla="*/ 2147483646 w 5144"/>
              <a:gd name="T35" fmla="*/ 2147483646 h 694"/>
              <a:gd name="T36" fmla="*/ 2147483646 w 5144"/>
              <a:gd name="T37" fmla="*/ 2147483646 h 694"/>
              <a:gd name="T38" fmla="*/ 2147483646 w 5144"/>
              <a:gd name="T39" fmla="*/ 2147483646 h 694"/>
              <a:gd name="T40" fmla="*/ 2147483646 w 5144"/>
              <a:gd name="T41" fmla="*/ 2147483646 h 694"/>
              <a:gd name="T42" fmla="*/ 2147483646 w 5144"/>
              <a:gd name="T43" fmla="*/ 2147483646 h 694"/>
              <a:gd name="T44" fmla="*/ 2147483646 w 5144"/>
              <a:gd name="T45" fmla="*/ 2147483646 h 694"/>
              <a:gd name="T46" fmla="*/ 2147483646 w 5144"/>
              <a:gd name="T47" fmla="*/ 2147483646 h 694"/>
              <a:gd name="T48" fmla="*/ 2147483646 w 5144"/>
              <a:gd name="T49" fmla="*/ 2147483646 h 694"/>
              <a:gd name="T50" fmla="*/ 2147483646 w 5144"/>
              <a:gd name="T51" fmla="*/ 2147483646 h 694"/>
              <a:gd name="T52" fmla="*/ 2147483646 w 5144"/>
              <a:gd name="T53" fmla="*/ 2147483646 h 694"/>
              <a:gd name="T54" fmla="*/ 2147483646 w 5144"/>
              <a:gd name="T55" fmla="*/ 2147483646 h 694"/>
              <a:gd name="T56" fmla="*/ 2147483646 w 5144"/>
              <a:gd name="T57" fmla="*/ 2147483646 h 694"/>
              <a:gd name="T58" fmla="*/ 2147483646 w 5144"/>
              <a:gd name="T59" fmla="*/ 2147483646 h 694"/>
              <a:gd name="T60" fmla="*/ 2147483646 w 5144"/>
              <a:gd name="T61" fmla="*/ 2147483646 h 69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8" name="Freeform 26"/>
          <p:cNvSpPr>
            <a:spLocks/>
          </p:cNvSpPr>
          <p:nvPr/>
        </p:nvSpPr>
        <p:spPr bwMode="hidden">
          <a:xfrm>
            <a:off x="5610225" y="4073525"/>
            <a:ext cx="3306763" cy="652463"/>
          </a:xfrm>
          <a:custGeom>
            <a:avLst/>
            <a:gdLst>
              <a:gd name="T0" fmla="*/ 0 w 3112"/>
              <a:gd name="T1" fmla="*/ 2147483646 h 584"/>
              <a:gd name="T2" fmla="*/ 0 w 3112"/>
              <a:gd name="T3" fmla="*/ 2147483646 h 584"/>
              <a:gd name="T4" fmla="*/ 2147483646 w 3112"/>
              <a:gd name="T5" fmla="*/ 2147483646 h 584"/>
              <a:gd name="T6" fmla="*/ 2147483646 w 3112"/>
              <a:gd name="T7" fmla="*/ 2147483646 h 584"/>
              <a:gd name="T8" fmla="*/ 2147483646 w 3112"/>
              <a:gd name="T9" fmla="*/ 2147483646 h 584"/>
              <a:gd name="T10" fmla="*/ 2147483646 w 3112"/>
              <a:gd name="T11" fmla="*/ 2147483646 h 584"/>
              <a:gd name="T12" fmla="*/ 2147483646 w 3112"/>
              <a:gd name="T13" fmla="*/ 2147483646 h 584"/>
              <a:gd name="T14" fmla="*/ 2147483646 w 3112"/>
              <a:gd name="T15" fmla="*/ 2147483646 h 584"/>
              <a:gd name="T16" fmla="*/ 2147483646 w 3112"/>
              <a:gd name="T17" fmla="*/ 2147483646 h 584"/>
              <a:gd name="T18" fmla="*/ 2147483646 w 3112"/>
              <a:gd name="T19" fmla="*/ 2147483646 h 584"/>
              <a:gd name="T20" fmla="*/ 2147483646 w 3112"/>
              <a:gd name="T21" fmla="*/ 2147483646 h 584"/>
              <a:gd name="T22" fmla="*/ 2147483646 w 3112"/>
              <a:gd name="T23" fmla="*/ 2147483646 h 584"/>
              <a:gd name="T24" fmla="*/ 2147483646 w 3112"/>
              <a:gd name="T25" fmla="*/ 2147483646 h 584"/>
              <a:gd name="T26" fmla="*/ 2147483646 w 3112"/>
              <a:gd name="T27" fmla="*/ 2147483646 h 584"/>
              <a:gd name="T28" fmla="*/ 2147483646 w 3112"/>
              <a:gd name="T29" fmla="*/ 2147483646 h 584"/>
              <a:gd name="T30" fmla="*/ 2147483646 w 3112"/>
              <a:gd name="T31" fmla="*/ 2147483646 h 584"/>
              <a:gd name="T32" fmla="*/ 2147483646 w 3112"/>
              <a:gd name="T33" fmla="*/ 2147483646 h 584"/>
              <a:gd name="T34" fmla="*/ 2147483646 w 3112"/>
              <a:gd name="T35" fmla="*/ 2147483646 h 584"/>
              <a:gd name="T36" fmla="*/ 2147483646 w 3112"/>
              <a:gd name="T37" fmla="*/ 2147483646 h 584"/>
              <a:gd name="T38" fmla="*/ 2147483646 w 3112"/>
              <a:gd name="T39" fmla="*/ 0 h 5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/>
          </a:p>
        </p:txBody>
      </p:sp>
      <p:sp useBgFill="1">
        <p:nvSpPr>
          <p:cNvPr id="9" name="Freeform 10"/>
          <p:cNvSpPr>
            <a:spLocks/>
          </p:cNvSpPr>
          <p:nvPr/>
        </p:nvSpPr>
        <p:spPr bwMode="hidden">
          <a:xfrm>
            <a:off x="211138" y="4059238"/>
            <a:ext cx="8723312" cy="1328737"/>
          </a:xfrm>
          <a:custGeom>
            <a:avLst/>
            <a:gdLst>
              <a:gd name="T0" fmla="*/ 2147483646 w 8196"/>
              <a:gd name="T1" fmla="*/ 2147483646 h 1192"/>
              <a:gd name="T2" fmla="*/ 2147483646 w 8196"/>
              <a:gd name="T3" fmla="*/ 2147483646 h 1192"/>
              <a:gd name="T4" fmla="*/ 2147483646 w 8196"/>
              <a:gd name="T5" fmla="*/ 2147483646 h 1192"/>
              <a:gd name="T6" fmla="*/ 2147483646 w 8196"/>
              <a:gd name="T7" fmla="*/ 2147483646 h 1192"/>
              <a:gd name="T8" fmla="*/ 2147483646 w 8196"/>
              <a:gd name="T9" fmla="*/ 2147483646 h 1192"/>
              <a:gd name="T10" fmla="*/ 2147483646 w 8196"/>
              <a:gd name="T11" fmla="*/ 2147483646 h 1192"/>
              <a:gd name="T12" fmla="*/ 2147483646 w 8196"/>
              <a:gd name="T13" fmla="*/ 2147483646 h 1192"/>
              <a:gd name="T14" fmla="*/ 2147483646 w 8196"/>
              <a:gd name="T15" fmla="*/ 2147483646 h 1192"/>
              <a:gd name="T16" fmla="*/ 2147483646 w 8196"/>
              <a:gd name="T17" fmla="*/ 2147483646 h 1192"/>
              <a:gd name="T18" fmla="*/ 2147483646 w 8196"/>
              <a:gd name="T19" fmla="*/ 2147483646 h 1192"/>
              <a:gd name="T20" fmla="*/ 2147483646 w 8196"/>
              <a:gd name="T21" fmla="*/ 2147483646 h 1192"/>
              <a:gd name="T22" fmla="*/ 2147483646 w 8196"/>
              <a:gd name="T23" fmla="*/ 2147483646 h 1192"/>
              <a:gd name="T24" fmla="*/ 2147483646 w 8196"/>
              <a:gd name="T25" fmla="*/ 2147483646 h 1192"/>
              <a:gd name="T26" fmla="*/ 2147483646 w 8196"/>
              <a:gd name="T27" fmla="*/ 2147483646 h 1192"/>
              <a:gd name="T28" fmla="*/ 2147483646 w 8196"/>
              <a:gd name="T29" fmla="*/ 2147483646 h 1192"/>
              <a:gd name="T30" fmla="*/ 2147483646 w 8196"/>
              <a:gd name="T31" fmla="*/ 2147483646 h 1192"/>
              <a:gd name="T32" fmla="*/ 2147483646 w 8196"/>
              <a:gd name="T33" fmla="*/ 2147483646 h 1192"/>
              <a:gd name="T34" fmla="*/ 2147483646 w 8196"/>
              <a:gd name="T35" fmla="*/ 2147483646 h 1192"/>
              <a:gd name="T36" fmla="*/ 2147483646 w 8196"/>
              <a:gd name="T37" fmla="*/ 2147483646 h 1192"/>
              <a:gd name="T38" fmla="*/ 2147483646 w 8196"/>
              <a:gd name="T39" fmla="*/ 2147483646 h 1192"/>
              <a:gd name="T40" fmla="*/ 2147483646 w 8196"/>
              <a:gd name="T41" fmla="*/ 2147483646 h 1192"/>
              <a:gd name="T42" fmla="*/ 2147483646 w 8196"/>
              <a:gd name="T43" fmla="*/ 2147483646 h 1192"/>
              <a:gd name="T44" fmla="*/ 2147483646 w 8196"/>
              <a:gd name="T45" fmla="*/ 0 h 1192"/>
              <a:gd name="T46" fmla="*/ 2147483646 w 8196"/>
              <a:gd name="T47" fmla="*/ 2147483646 h 1192"/>
              <a:gd name="T48" fmla="*/ 2147483646 w 8196"/>
              <a:gd name="T49" fmla="*/ 2147483646 h 1192"/>
              <a:gd name="T50" fmla="*/ 2147483646 w 8196"/>
              <a:gd name="T51" fmla="*/ 2147483646 h 1192"/>
              <a:gd name="T52" fmla="*/ 2147483646 w 8196"/>
              <a:gd name="T53" fmla="*/ 2147483646 h 1192"/>
              <a:gd name="T54" fmla="*/ 2147483646 w 8196"/>
              <a:gd name="T55" fmla="*/ 2147483646 h 1192"/>
              <a:gd name="T56" fmla="*/ 2147483646 w 8196"/>
              <a:gd name="T57" fmla="*/ 2147483646 h 1192"/>
              <a:gd name="T58" fmla="*/ 2147483646 w 8196"/>
              <a:gd name="T59" fmla="*/ 2147483646 h 1192"/>
              <a:gd name="T60" fmla="*/ 2147483646 w 8196"/>
              <a:gd name="T61" fmla="*/ 2147483646 h 1192"/>
              <a:gd name="T62" fmla="*/ 0 w 8196"/>
              <a:gd name="T63" fmla="*/ 2147483646 h 1192"/>
              <a:gd name="T64" fmla="*/ 2147483646 w 8196"/>
              <a:gd name="T65" fmla="*/ 2147483646 h 1192"/>
              <a:gd name="T66" fmla="*/ 2147483646 w 8196"/>
              <a:gd name="T67" fmla="*/ 2147483646 h 1192"/>
              <a:gd name="T68" fmla="*/ 2147483646 w 8196"/>
              <a:gd name="T69" fmla="*/ 2147483646 h 1192"/>
              <a:gd name="T70" fmla="*/ 2147483646 w 8196"/>
              <a:gd name="T71" fmla="*/ 2147483646 h 119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510"/>
                </a:lnTo>
                <a:lnTo>
                  <a:pt x="8192" y="512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F666DB-0754-45F1-ACD8-C66353B822E0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837836543"/>
      </p:ext>
    </p:extLst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08466-FBEC-4747-B5C9-C3A8EF379C69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686691581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AE432-20E7-4D65-93B5-63DC25DFB53F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198508025"/>
      </p:ext>
    </p:extLst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97207-2335-4EF7-B908-74A7C39D0EAF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3345413782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3383A-9D15-4B81-963E-786A042E52A7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92040571"/>
      </p:ext>
    </p:extLst>
  </p:cSld>
  <p:clrMapOvr>
    <a:masterClrMapping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3" name="Group 15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0325"/>
            <a:chOff x="-3905251" y="4294188"/>
            <a:chExt cx="13027839" cy="1892300"/>
          </a:xfrm>
        </p:grpSpPr>
        <p:sp>
          <p:nvSpPr>
            <p:cNvPr id="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 useBgFill="1">
          <p:nvSpPr>
            <p:cNvPr id="8" name="Freeform 25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AE2F69-7B7A-4008-88F9-1EC0F0196E0A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3948091589"/>
      </p:ext>
    </p:extLst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6" name="Group 23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 useBgFill="1">
          <p:nvSpPr>
            <p:cNvPr id="11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B201935-36DD-4E34-94A3-AED053A9DB3C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105153876"/>
      </p:ext>
    </p:extLst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6" name="Group 15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 useBgFill="1">
          <p:nvSpPr>
            <p:cNvPr id="11" name="Freeform 2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9E2005-2828-413D-82E1-64598FE6492B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791666087"/>
      </p:ext>
    </p:extLst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9BE1F-CE7A-418D-AD1C-E50ABF5ACF66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560831815"/>
      </p:ext>
    </p:extLst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hidden"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 useBgFill="1">
          <p:nvSpPr>
            <p:cNvPr id="10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FC1A18-0B98-474E-91A5-4C86D86BB7B6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147273798"/>
      </p:ext>
    </p:extLst>
  </p:cSld>
  <p:clrMapOvr>
    <a:masterClrMapping/>
  </p:clrMapOvr>
  <p:transition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645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28154"/>
      </p:ext>
    </p:extLst>
  </p:cSld>
  <p:clrMapOvr>
    <a:masterClrMapping/>
  </p:clrMapOvr>
  <p:transition spd="med" advClick="0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1588"/>
            <a:ext cx="685800" cy="6856412"/>
          </a:xfrm>
          <a:prstGeom prst="rect">
            <a:avLst/>
          </a:prstGeom>
          <a:solidFill>
            <a:srgbClr val="F7941D"/>
          </a:solidFill>
          <a:ln>
            <a:noFill/>
          </a:ln>
          <a:extLst/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84250" y="923925"/>
            <a:ext cx="7437438" cy="1588"/>
          </a:xfrm>
          <a:prstGeom prst="line">
            <a:avLst/>
          </a:prstGeom>
          <a:ln w="50800" cap="flat" cmpd="sng" algn="ctr">
            <a:solidFill>
              <a:srgbClr val="F7941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69418" y="306389"/>
            <a:ext cx="7552800" cy="506413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rgbClr val="0099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71534" y="1663700"/>
            <a:ext cx="7954961" cy="34925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01703DB0-69F3-4093-B14B-4A92D7A3C176}" type="datetime1">
              <a:rPr lang="en-US"/>
              <a:pPr>
                <a:defRPr/>
              </a:pPr>
              <a:t>5/3/2015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endParaRPr lang="en-US" altLang="tr-TR"/>
          </a:p>
          <a:p>
            <a:fld id="{48D00963-CD78-4F55-AE06-9CA6E896E3B5}" type="slidenum">
              <a:rPr lang="en-US" altLang="tr-TR"/>
              <a:pPr/>
              <a:t>‹#›</a:t>
            </a:fld>
            <a:endParaRPr lang="en-US" altLang="tr-TR"/>
          </a:p>
          <a:p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690717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1588"/>
            <a:ext cx="685800" cy="6856412"/>
          </a:xfrm>
          <a:prstGeom prst="rect">
            <a:avLst/>
          </a:prstGeom>
          <a:solidFill>
            <a:srgbClr val="F7941D"/>
          </a:solidFill>
          <a:ln>
            <a:noFill/>
          </a:ln>
          <a:extLst/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84250" y="923925"/>
            <a:ext cx="7437438" cy="1588"/>
          </a:xfrm>
          <a:prstGeom prst="line">
            <a:avLst/>
          </a:prstGeom>
          <a:ln w="50800" cap="flat" cmpd="sng" algn="ctr">
            <a:solidFill>
              <a:srgbClr val="F7941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69418" y="306389"/>
            <a:ext cx="7552800" cy="506413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rgbClr val="0099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71534" y="2374900"/>
            <a:ext cx="7954961" cy="34925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76300" y="1660533"/>
            <a:ext cx="7954962" cy="696912"/>
          </a:xfrm>
          <a:prstGeom prst="rect">
            <a:avLst/>
          </a:prstGeom>
        </p:spPr>
        <p:txBody>
          <a:bodyPr vert="horz"/>
          <a:lstStyle>
            <a:lvl1pPr marL="0">
              <a:spcBef>
                <a:spcPts val="0"/>
              </a:spcBef>
              <a:buFontTx/>
              <a:buNone/>
              <a:defRPr sz="2800" b="1">
                <a:latin typeface="Arial"/>
                <a:cs typeface="Arial"/>
              </a:defRPr>
            </a:lvl1pPr>
            <a:lvl2pPr marL="0">
              <a:spcBef>
                <a:spcPts val="0"/>
              </a:spcBef>
              <a:buFontTx/>
              <a:buNone/>
              <a:defRPr sz="2800" b="1">
                <a:latin typeface="Arial"/>
                <a:cs typeface="Arial"/>
              </a:defRPr>
            </a:lvl2pPr>
            <a:lvl3pPr marL="0">
              <a:spcBef>
                <a:spcPts val="0"/>
              </a:spcBef>
              <a:buFontTx/>
              <a:buNone/>
              <a:defRPr sz="2800" b="1">
                <a:latin typeface="Arial"/>
                <a:cs typeface="Arial"/>
              </a:defRPr>
            </a:lvl3pPr>
            <a:lvl4pPr marL="0">
              <a:spcBef>
                <a:spcPts val="0"/>
              </a:spcBef>
              <a:buFontTx/>
              <a:buNone/>
              <a:defRPr sz="2800" b="1">
                <a:latin typeface="Arial"/>
                <a:cs typeface="Arial"/>
              </a:defRPr>
            </a:lvl4pPr>
            <a:lvl5pPr marL="0">
              <a:spcBef>
                <a:spcPts val="0"/>
              </a:spcBef>
              <a:buFontTx/>
              <a:buNone/>
              <a:defRPr sz="2800" b="1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07215A8A-5A92-4BEC-A37D-1BF6CE734E00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240A73A-244E-41DC-9852-3E0E5DD6E7F8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3605265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1588"/>
            <a:ext cx="685800" cy="6856412"/>
          </a:xfrm>
          <a:prstGeom prst="rect">
            <a:avLst/>
          </a:prstGeom>
          <a:solidFill>
            <a:srgbClr val="F7941D"/>
          </a:solidFill>
          <a:ln>
            <a:noFill/>
          </a:ln>
          <a:extLst/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01713" y="923925"/>
            <a:ext cx="7659687" cy="1588"/>
          </a:xfrm>
          <a:prstGeom prst="line">
            <a:avLst/>
          </a:prstGeom>
          <a:ln w="50800" cap="flat" cmpd="sng" algn="ctr">
            <a:solidFill>
              <a:srgbClr val="F7941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88987" y="312737"/>
            <a:ext cx="7772400" cy="506413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rgbClr val="0099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888457" y="2497670"/>
            <a:ext cx="7772400" cy="31623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88457" y="1646770"/>
            <a:ext cx="7772400" cy="800100"/>
          </a:xfrm>
          <a:prstGeom prst="rect">
            <a:avLst/>
          </a:prstGeom>
        </p:spPr>
        <p:txBody>
          <a:bodyPr vert="horz"/>
          <a:lstStyle>
            <a:lvl1pPr marL="0">
              <a:spcBef>
                <a:spcPts val="0"/>
              </a:spcBef>
              <a:buFontTx/>
              <a:buNone/>
              <a:defRPr sz="2800">
                <a:latin typeface="Arial"/>
                <a:cs typeface="Arial"/>
              </a:defRPr>
            </a:lvl1pPr>
            <a:lvl2pPr marL="0">
              <a:spcBef>
                <a:spcPts val="0"/>
              </a:spcBef>
              <a:buFontTx/>
              <a:buNone/>
              <a:defRPr sz="2800">
                <a:latin typeface="Arial"/>
                <a:cs typeface="Arial"/>
              </a:defRPr>
            </a:lvl2pPr>
            <a:lvl3pPr marL="0">
              <a:spcBef>
                <a:spcPts val="0"/>
              </a:spcBef>
              <a:buFontTx/>
              <a:buNone/>
              <a:defRPr sz="2800">
                <a:latin typeface="Arial"/>
                <a:cs typeface="Arial"/>
              </a:defRPr>
            </a:lvl3pPr>
            <a:lvl4pPr marL="0">
              <a:spcBef>
                <a:spcPts val="0"/>
              </a:spcBef>
              <a:buFontTx/>
              <a:buNone/>
              <a:defRPr sz="2800">
                <a:latin typeface="Arial"/>
                <a:cs typeface="Arial"/>
              </a:defRPr>
            </a:lvl4pPr>
            <a:lvl5pPr marL="0">
              <a:spcBef>
                <a:spcPts val="0"/>
              </a:spcBef>
              <a:buFontTx/>
              <a:buNone/>
              <a:defRPr sz="28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B30BB5EB-918B-47F6-89B7-8E983E78BC9E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08C4554-97D4-4698-8B5D-B6B76D21F1B2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3266466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7" descr="UNICEF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5916613"/>
            <a:ext cx="201295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84200" y="393699"/>
            <a:ext cx="4572000" cy="2185727"/>
          </a:xfrm>
          <a:prstGeom prst="rect">
            <a:avLst/>
          </a:prstGeom>
        </p:spPr>
        <p:txBody>
          <a:bodyPr vert="horz"/>
          <a:lstStyle>
            <a:lvl1pPr marL="0">
              <a:lnSpc>
                <a:spcPts val="192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4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"/>
                <a:cs typeface="Arial"/>
              </a:defRPr>
            </a:lvl2pPr>
            <a:lvl3pPr marL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"/>
                <a:cs typeface="Arial"/>
              </a:defRPr>
            </a:lvl3pPr>
            <a:lvl4pPr marL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"/>
                <a:cs typeface="Arial"/>
              </a:defRPr>
            </a:lvl4pPr>
            <a:lvl5pPr marL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584200" y="3605018"/>
            <a:ext cx="4572000" cy="2796843"/>
          </a:xfrm>
          <a:prstGeom prst="rect">
            <a:avLst/>
          </a:prstGeom>
        </p:spPr>
        <p:txBody>
          <a:bodyPr vert="horz"/>
          <a:lstStyle>
            <a:lvl1pPr marL="0" marR="0" indent="-34290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40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0">
              <a:spcBef>
                <a:spcPts val="0"/>
              </a:spcBef>
              <a:buFontTx/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2pPr>
            <a:lvl3pPr marL="0">
              <a:spcBef>
                <a:spcPts val="0"/>
              </a:spcBef>
              <a:buFontTx/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3pPr>
            <a:lvl4pPr marL="0">
              <a:spcBef>
                <a:spcPts val="0"/>
              </a:spcBef>
              <a:buFontTx/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0">
              <a:spcBef>
                <a:spcPts val="0"/>
              </a:spcBef>
              <a:buFontTx/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DBE9AF9A-9D1F-4060-8F84-DE0C03ECD2DC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3A74C78-22B0-488C-A139-08A84DD6D096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58165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C6B56-DE71-47C9-8642-C08DD78D7260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7574382"/>
      </p:ext>
    </p:extLst>
  </p:cSld>
  <p:clrMapOvr>
    <a:masterClrMapping/>
  </p:clrMapOvr>
  <p:transition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77609768-9582-4DF1-BDAC-D2DD39813338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6BC9002-BE69-4946-A597-4BA24C0E4E86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826918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05D02388-831C-46E5-A915-1D3458FC2F5A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F9EEECE-5349-4535-A18B-396C76FC693A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2450687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FE561ECD-4EA0-48AB-8865-386F4E614224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7FC1B783-8214-49D2-BC03-14A971E912C9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166542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4019E550-F4B3-408C-958A-5E41670145A6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A6BB129-FA5A-4F3A-BA43-ED917AF61D41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9355542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0E4916A0-4FCA-427A-9C43-2420C0821979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6E34960-210D-48C1-9E7B-33E0D8F94265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6663997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0B92BCA7-7C93-417E-B597-0F8898991A72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948A9E0-D493-4794-B6C9-2DEEAB779999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940598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BCDA38CB-9C8D-4AB7-885B-A7CA40116A76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BBFD8D8-314F-4777-8ACC-021750EB4C70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103213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47D60092-5138-4A3C-926E-8CC9F2DF2E24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8F5AAAB-ED5D-4E64-A5E1-8E05E8637335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6454149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81694B09-603C-43E7-9A87-08E9D2393488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C53006D-89F4-48C3-87E0-1124DE535455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7690258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03F13320-2FCA-4982-999D-EF9E28FFF1BC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6EA8E0E8-90BA-45E0-86F3-276EB8CDD3CD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81826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4E34C-7ECB-4792-A10B-3A770164BC18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765584895"/>
      </p:ext>
    </p:extLst>
  </p:cSld>
  <p:clrMapOvr>
    <a:masterClrMapping/>
  </p:clrMapOvr>
  <p:transition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F1867773-1DF5-450B-8793-EB18D22C5B65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2DC8549-D86C-4960-80E0-F9610ED9F5C8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8506086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9BAC6D1F-4BCE-4F13-B088-044F9EB8D808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1AA6D1E-F7DA-498B-9631-2A11AA29A363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7877174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1588"/>
            <a:ext cx="685800" cy="6856412"/>
          </a:xfrm>
          <a:prstGeom prst="rect">
            <a:avLst/>
          </a:prstGeom>
          <a:solidFill>
            <a:srgbClr val="F7941D"/>
          </a:solidFill>
          <a:ln>
            <a:noFill/>
          </a:ln>
          <a:extLst/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84250" y="923925"/>
            <a:ext cx="7437438" cy="1588"/>
          </a:xfrm>
          <a:prstGeom prst="line">
            <a:avLst/>
          </a:prstGeom>
          <a:ln w="50800" cap="flat" cmpd="sng" algn="ctr">
            <a:solidFill>
              <a:srgbClr val="F7941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8"/>
          <p:cNvGrpSpPr>
            <a:grpSpLocks/>
          </p:cNvGrpSpPr>
          <p:nvPr userDrawn="1"/>
        </p:nvGrpSpPr>
        <p:grpSpPr bwMode="auto">
          <a:xfrm>
            <a:off x="1046163" y="6067425"/>
            <a:ext cx="7862887" cy="461963"/>
            <a:chOff x="558798" y="6066164"/>
            <a:chExt cx="8058060" cy="463568"/>
          </a:xfrm>
        </p:grpSpPr>
        <p:pic>
          <p:nvPicPr>
            <p:cNvPr id="7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53"/>
            <a:stretch>
              <a:fillRect/>
            </a:stretch>
          </p:blipFill>
          <p:spPr bwMode="auto">
            <a:xfrm>
              <a:off x="558798" y="6066164"/>
              <a:ext cx="999070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42"/>
            <a:stretch>
              <a:fillRect/>
            </a:stretch>
          </p:blipFill>
          <p:spPr bwMode="auto">
            <a:xfrm>
              <a:off x="6782415" y="6066556"/>
              <a:ext cx="1834443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69418" y="306389"/>
            <a:ext cx="7552800" cy="506413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rgbClr val="0099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71534" y="1663700"/>
            <a:ext cx="7954961" cy="34925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5303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1588"/>
            <a:ext cx="685800" cy="6856412"/>
          </a:xfrm>
          <a:prstGeom prst="rect">
            <a:avLst/>
          </a:prstGeom>
          <a:solidFill>
            <a:srgbClr val="F7941D"/>
          </a:solidFill>
          <a:ln>
            <a:noFill/>
          </a:ln>
          <a:extLst/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69418" y="306389"/>
            <a:ext cx="7552800" cy="506413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rgbClr val="0099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71534" y="2374900"/>
            <a:ext cx="7954961" cy="34925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876300" y="1660533"/>
            <a:ext cx="7954962" cy="696912"/>
          </a:xfrm>
          <a:prstGeom prst="rect">
            <a:avLst/>
          </a:prstGeom>
        </p:spPr>
        <p:txBody>
          <a:bodyPr vert="horz"/>
          <a:lstStyle>
            <a:lvl1pPr marL="0">
              <a:spcBef>
                <a:spcPts val="0"/>
              </a:spcBef>
              <a:buFontTx/>
              <a:buNone/>
              <a:defRPr sz="2800" b="1">
                <a:latin typeface="Arial"/>
                <a:cs typeface="Arial"/>
              </a:defRPr>
            </a:lvl1pPr>
            <a:lvl2pPr marL="0">
              <a:spcBef>
                <a:spcPts val="0"/>
              </a:spcBef>
              <a:buFontTx/>
              <a:buNone/>
              <a:defRPr sz="2800" b="1">
                <a:latin typeface="Arial"/>
                <a:cs typeface="Arial"/>
              </a:defRPr>
            </a:lvl2pPr>
            <a:lvl3pPr marL="0">
              <a:spcBef>
                <a:spcPts val="0"/>
              </a:spcBef>
              <a:buFontTx/>
              <a:buNone/>
              <a:defRPr sz="2800" b="1">
                <a:latin typeface="Arial"/>
                <a:cs typeface="Arial"/>
              </a:defRPr>
            </a:lvl3pPr>
            <a:lvl4pPr marL="0">
              <a:spcBef>
                <a:spcPts val="0"/>
              </a:spcBef>
              <a:buFontTx/>
              <a:buNone/>
              <a:defRPr sz="2800" b="1">
                <a:latin typeface="Arial"/>
                <a:cs typeface="Arial"/>
              </a:defRPr>
            </a:lvl4pPr>
            <a:lvl5pPr marL="0">
              <a:spcBef>
                <a:spcPts val="0"/>
              </a:spcBef>
              <a:buFontTx/>
              <a:buNone/>
              <a:defRPr sz="2800" b="1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CBE77973-A1E1-4820-BD01-99CA1BF74AEB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46274CF-BAA2-49B1-A674-8E818FB2D03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4405900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1588"/>
            <a:ext cx="685800" cy="6856412"/>
          </a:xfrm>
          <a:prstGeom prst="rect">
            <a:avLst/>
          </a:prstGeom>
          <a:solidFill>
            <a:srgbClr val="F7941D"/>
          </a:solidFill>
          <a:ln>
            <a:noFill/>
          </a:ln>
          <a:extLst/>
        </p:spPr>
        <p:txBody>
          <a:bodyPr wrap="none"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>
              <a:solidFill>
                <a:srgbClr val="000000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01713" y="923925"/>
            <a:ext cx="7659687" cy="1588"/>
          </a:xfrm>
          <a:prstGeom prst="line">
            <a:avLst/>
          </a:prstGeom>
          <a:ln w="50800" cap="flat" cmpd="sng" algn="ctr">
            <a:solidFill>
              <a:srgbClr val="F7941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88987" y="312737"/>
            <a:ext cx="7772400" cy="506413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rgbClr val="0099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888457" y="2497670"/>
            <a:ext cx="7772400" cy="31623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88457" y="1646770"/>
            <a:ext cx="7772400" cy="800100"/>
          </a:xfrm>
          <a:prstGeom prst="rect">
            <a:avLst/>
          </a:prstGeom>
        </p:spPr>
        <p:txBody>
          <a:bodyPr vert="horz"/>
          <a:lstStyle>
            <a:lvl1pPr marL="0">
              <a:spcBef>
                <a:spcPts val="0"/>
              </a:spcBef>
              <a:buFontTx/>
              <a:buNone/>
              <a:defRPr sz="2800">
                <a:latin typeface="Arial"/>
                <a:cs typeface="Arial"/>
              </a:defRPr>
            </a:lvl1pPr>
            <a:lvl2pPr marL="0">
              <a:spcBef>
                <a:spcPts val="0"/>
              </a:spcBef>
              <a:buFontTx/>
              <a:buNone/>
              <a:defRPr sz="2800">
                <a:latin typeface="Arial"/>
                <a:cs typeface="Arial"/>
              </a:defRPr>
            </a:lvl2pPr>
            <a:lvl3pPr marL="0">
              <a:spcBef>
                <a:spcPts val="0"/>
              </a:spcBef>
              <a:buFontTx/>
              <a:buNone/>
              <a:defRPr sz="2800">
                <a:latin typeface="Arial"/>
                <a:cs typeface="Arial"/>
              </a:defRPr>
            </a:lvl3pPr>
            <a:lvl4pPr marL="0">
              <a:spcBef>
                <a:spcPts val="0"/>
              </a:spcBef>
              <a:buFontTx/>
              <a:buNone/>
              <a:defRPr sz="2800">
                <a:latin typeface="Arial"/>
                <a:cs typeface="Arial"/>
              </a:defRPr>
            </a:lvl4pPr>
            <a:lvl5pPr marL="0">
              <a:spcBef>
                <a:spcPts val="0"/>
              </a:spcBef>
              <a:buFontTx/>
              <a:buNone/>
              <a:defRPr sz="28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0316F369-BECE-4FD2-B942-FE163939BA0A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71A7288-33F0-486C-9F65-E1ED544CCFA6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5256165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7" descr="UNICEF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5916613"/>
            <a:ext cx="201295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84200" y="393699"/>
            <a:ext cx="4572000" cy="2185727"/>
          </a:xfrm>
          <a:prstGeom prst="rect">
            <a:avLst/>
          </a:prstGeom>
        </p:spPr>
        <p:txBody>
          <a:bodyPr vert="horz"/>
          <a:lstStyle>
            <a:lvl1pPr marL="0">
              <a:lnSpc>
                <a:spcPts val="192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4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"/>
                <a:cs typeface="Arial"/>
              </a:defRPr>
            </a:lvl2pPr>
            <a:lvl3pPr marL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"/>
                <a:cs typeface="Arial"/>
              </a:defRPr>
            </a:lvl3pPr>
            <a:lvl4pPr marL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"/>
                <a:cs typeface="Arial"/>
              </a:defRPr>
            </a:lvl4pPr>
            <a:lvl5pPr marL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584200" y="3605018"/>
            <a:ext cx="4572000" cy="2796843"/>
          </a:xfrm>
          <a:prstGeom prst="rect">
            <a:avLst/>
          </a:prstGeom>
        </p:spPr>
        <p:txBody>
          <a:bodyPr vert="horz"/>
          <a:lstStyle>
            <a:lvl1pPr marL="0" marR="0" indent="-342900" algn="l" defTabSz="4572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40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0">
              <a:spcBef>
                <a:spcPts val="0"/>
              </a:spcBef>
              <a:buFontTx/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2pPr>
            <a:lvl3pPr marL="0">
              <a:spcBef>
                <a:spcPts val="0"/>
              </a:spcBef>
              <a:buFontTx/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3pPr>
            <a:lvl4pPr marL="0">
              <a:spcBef>
                <a:spcPts val="0"/>
              </a:spcBef>
              <a:buFontTx/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0">
              <a:spcBef>
                <a:spcPts val="0"/>
              </a:spcBef>
              <a:buFontTx/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2BA8257D-713A-46FE-AF07-375E3CD567CD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427A59B-C0C3-4752-B276-EDF2052E3260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7412801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6FB03B2A-BD6F-45B1-92F3-B391EEE7E390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2E623E7-2DEB-4298-9F52-4AD16D5AFF6A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9805643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E118CB6F-D67C-4B1B-8304-9CE365A66B26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48CE5D4-7B09-4A1B-973A-886265DDC9AD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854443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1B3E9AD4-3E55-4C29-8C75-0D00497A7CE5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B8BD2C4-A105-468E-BF29-D258A46B659F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5934228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658E5E00-2C49-4C51-81B8-E79EBE7064DF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186A719-62A0-4D3E-BE9E-400D58233070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34318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B340E-EC00-4749-B4E5-8356A5F52216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3009416040"/>
      </p:ext>
    </p:extLst>
  </p:cSld>
  <p:clrMapOvr>
    <a:masterClrMapping/>
  </p:clrMapOvr>
  <p:transition>
    <p:fade thruBlk="1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790339EE-1C2E-4506-97CE-BEA6FD066982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6D8C7DCF-CFB9-4C5A-8336-92D747D670F7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622260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DB2AF9F7-3B1C-4644-9644-319412AD5F39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4567EF1-EE35-4934-AF55-35157B654A32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8427613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EFD60DAC-EBE9-4D54-B282-496FC160CA2A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0630BD63-F80C-4A57-9A10-CBC2ABC1F0FA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9647312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D6086547-912E-4D8D-8102-36650864DDED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835D6EC-90C9-4BF0-BF1D-091600FC39D4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40920155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6B2B6B6F-7A99-40ED-A8E6-F2031FE5B8C2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98E9AAD2-489F-4A3C-85C9-E0E06E96E0D2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1735679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A916388F-42EC-4B97-8D42-106030CA808D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C8F7BB1-3DE1-4398-857B-8920E1FAC8C7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0364998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3123B09B-DCE7-49FC-B18D-B460E158DBB4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7B11D63-A562-405F-9048-62244F0B30FF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8373321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fld id="{B7315290-5449-4EE9-B6B3-1EA15C9AA382}" type="datetime1">
              <a:rPr lang="en-US"/>
              <a:pPr>
                <a:defRPr/>
              </a:pPr>
              <a:t>5/3/2015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ea typeface="ＭＳ Ｐゴシック" pitchFamily="2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77A5322-F4E1-42D3-9197-EA1387C31DD6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963603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BC74F-20D1-4445-AB91-F1344417D103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888643810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ECC63A-DFDC-4B65-89D1-4370927E73E6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514936181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5E4949-C994-4A0B-8076-9A059C8C8C96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02564095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tr-TR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tr-TR" smtClean="0"/>
              <a:t>Click to edit Master text styles</a:t>
            </a:r>
          </a:p>
          <a:p>
            <a:pPr lvl="1"/>
            <a:r>
              <a:rPr lang="en-GB" altLang="tr-TR" smtClean="0"/>
              <a:t>Second level</a:t>
            </a:r>
          </a:p>
          <a:p>
            <a:pPr lvl="2"/>
            <a:r>
              <a:rPr lang="en-GB" altLang="tr-TR" smtClean="0"/>
              <a:t>Third level</a:t>
            </a:r>
          </a:p>
          <a:p>
            <a:pPr lvl="3"/>
            <a:r>
              <a:rPr lang="en-GB" altLang="tr-TR" smtClean="0"/>
              <a:t>Fourth level</a:t>
            </a:r>
          </a:p>
          <a:p>
            <a:pPr lvl="4"/>
            <a:r>
              <a:rPr lang="en-GB" altLang="tr-TR" smtClean="0"/>
              <a:t>Fifth level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/>
            </a:lvl1pPr>
          </a:lstStyle>
          <a:p>
            <a:pPr>
              <a:defRPr/>
            </a:pPr>
            <a:fld id="{EB36C1CC-3A4D-427F-B255-8031D7FB15F9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404" r:id="rId12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tr-TR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tr-TR" smtClean="0"/>
              <a:t>Click to edit Master text styles</a:t>
            </a:r>
          </a:p>
          <a:p>
            <a:pPr lvl="1"/>
            <a:r>
              <a:rPr lang="en-GB" altLang="tr-TR" smtClean="0"/>
              <a:t>Second level</a:t>
            </a:r>
          </a:p>
          <a:p>
            <a:pPr lvl="2"/>
            <a:r>
              <a:rPr lang="en-GB" altLang="tr-TR" smtClean="0"/>
              <a:t>Third level</a:t>
            </a:r>
          </a:p>
          <a:p>
            <a:pPr lvl="3"/>
            <a:r>
              <a:rPr lang="en-GB" altLang="tr-TR" smtClean="0"/>
              <a:t>Fourth level</a:t>
            </a:r>
          </a:p>
          <a:p>
            <a:pPr lvl="4"/>
            <a:r>
              <a:rPr lang="en-GB" altLang="tr-TR" smtClean="0"/>
              <a:t>Fifth level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1495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95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smtClean="0"/>
            </a:lvl1pPr>
          </a:lstStyle>
          <a:p>
            <a:pPr>
              <a:defRPr/>
            </a:pPr>
            <a:fld id="{8CF8D230-8892-441F-90D5-058FED26C2B7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8" r:id="rId1"/>
    <p:sldLayoutId id="2147484389" r:id="rId2"/>
    <p:sldLayoutId id="2147484390" r:id="rId3"/>
    <p:sldLayoutId id="2147484391" r:id="rId4"/>
    <p:sldLayoutId id="2147484392" r:id="rId5"/>
    <p:sldLayoutId id="2147484393" r:id="rId6"/>
    <p:sldLayoutId id="2147484394" r:id="rId7"/>
    <p:sldLayoutId id="2147484395" r:id="rId8"/>
    <p:sldLayoutId id="2147484396" r:id="rId9"/>
    <p:sldLayoutId id="2147484397" r:id="rId10"/>
    <p:sldLayoutId id="2147484398" r:id="rId11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6325" cy="2468563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3075" name="Group 15"/>
          <p:cNvGrpSpPr>
            <a:grpSpLocks noChangeAspect="1"/>
          </p:cNvGrpSpPr>
          <p:nvPr/>
        </p:nvGrpSpPr>
        <p:grpSpPr bwMode="auto">
          <a:xfrm>
            <a:off x="211138" y="1679575"/>
            <a:ext cx="8723312" cy="1330325"/>
            <a:chOff x="-3905251" y="4294188"/>
            <a:chExt cx="13027839" cy="1892300"/>
          </a:xfrm>
        </p:grpSpPr>
        <p:sp>
          <p:nvSpPr>
            <p:cNvPr id="308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6 w 2706"/>
                <a:gd name="T1" fmla="*/ 0 h 640"/>
                <a:gd name="T2" fmla="*/ 2147483646 w 2706"/>
                <a:gd name="T3" fmla="*/ 0 h 640"/>
                <a:gd name="T4" fmla="*/ 2147483646 w 2706"/>
                <a:gd name="T5" fmla="*/ 2147483646 h 640"/>
                <a:gd name="T6" fmla="*/ 2147483646 w 2706"/>
                <a:gd name="T7" fmla="*/ 2147483646 h 640"/>
                <a:gd name="T8" fmla="*/ 2147483646 w 2706"/>
                <a:gd name="T9" fmla="*/ 2147483646 h 640"/>
                <a:gd name="T10" fmla="*/ 2147483646 w 2706"/>
                <a:gd name="T11" fmla="*/ 2147483646 h 640"/>
                <a:gd name="T12" fmla="*/ 2147483646 w 2706"/>
                <a:gd name="T13" fmla="*/ 2147483646 h 640"/>
                <a:gd name="T14" fmla="*/ 2147483646 w 2706"/>
                <a:gd name="T15" fmla="*/ 2147483646 h 640"/>
                <a:gd name="T16" fmla="*/ 2147483646 w 2706"/>
                <a:gd name="T17" fmla="*/ 2147483646 h 640"/>
                <a:gd name="T18" fmla="*/ 2147483646 w 2706"/>
                <a:gd name="T19" fmla="*/ 2147483646 h 640"/>
                <a:gd name="T20" fmla="*/ 2147483646 w 2706"/>
                <a:gd name="T21" fmla="*/ 2147483646 h 640"/>
                <a:gd name="T22" fmla="*/ 2147483646 w 2706"/>
                <a:gd name="T23" fmla="*/ 2147483646 h 640"/>
                <a:gd name="T24" fmla="*/ 2147483646 w 2706"/>
                <a:gd name="T25" fmla="*/ 2147483646 h 640"/>
                <a:gd name="T26" fmla="*/ 2147483646 w 2706"/>
                <a:gd name="T27" fmla="*/ 2147483646 h 640"/>
                <a:gd name="T28" fmla="*/ 2147483646 w 2706"/>
                <a:gd name="T29" fmla="*/ 2147483646 h 640"/>
                <a:gd name="T30" fmla="*/ 2147483646 w 2706"/>
                <a:gd name="T31" fmla="*/ 2147483646 h 640"/>
                <a:gd name="T32" fmla="*/ 2147483646 w 2706"/>
                <a:gd name="T33" fmla="*/ 2147483646 h 640"/>
                <a:gd name="T34" fmla="*/ 2147483646 w 2706"/>
                <a:gd name="T35" fmla="*/ 2147483646 h 640"/>
                <a:gd name="T36" fmla="*/ 0 w 2706"/>
                <a:gd name="T37" fmla="*/ 2147483646 h 640"/>
                <a:gd name="T38" fmla="*/ 0 w 2706"/>
                <a:gd name="T39" fmla="*/ 2147483646 h 640"/>
                <a:gd name="T40" fmla="*/ 2147483646 w 2706"/>
                <a:gd name="T41" fmla="*/ 2147483646 h 640"/>
                <a:gd name="T42" fmla="*/ 2147483646 w 2706"/>
                <a:gd name="T43" fmla="*/ 2147483646 h 640"/>
                <a:gd name="T44" fmla="*/ 2147483646 w 2706"/>
                <a:gd name="T45" fmla="*/ 2147483646 h 640"/>
                <a:gd name="T46" fmla="*/ 2147483646 w 2706"/>
                <a:gd name="T47" fmla="*/ 2147483646 h 640"/>
                <a:gd name="T48" fmla="*/ 2147483646 w 2706"/>
                <a:gd name="T49" fmla="*/ 2147483646 h 640"/>
                <a:gd name="T50" fmla="*/ 2147483646 w 2706"/>
                <a:gd name="T51" fmla="*/ 2147483646 h 640"/>
                <a:gd name="T52" fmla="*/ 2147483646 w 2706"/>
                <a:gd name="T53" fmla="*/ 2147483646 h 640"/>
                <a:gd name="T54" fmla="*/ 2147483646 w 2706"/>
                <a:gd name="T55" fmla="*/ 2147483646 h 640"/>
                <a:gd name="T56" fmla="*/ 2147483646 w 2706"/>
                <a:gd name="T57" fmla="*/ 2147483646 h 640"/>
                <a:gd name="T58" fmla="*/ 2147483646 w 2706"/>
                <a:gd name="T59" fmla="*/ 2147483646 h 640"/>
                <a:gd name="T60" fmla="*/ 2147483646 w 2706"/>
                <a:gd name="T61" fmla="*/ 2147483646 h 640"/>
                <a:gd name="T62" fmla="*/ 2147483646 w 2706"/>
                <a:gd name="T63" fmla="*/ 2147483646 h 640"/>
                <a:gd name="T64" fmla="*/ 2147483646 w 2706"/>
                <a:gd name="T65" fmla="*/ 2147483646 h 640"/>
                <a:gd name="T66" fmla="*/ 2147483646 w 2706"/>
                <a:gd name="T67" fmla="*/ 2147483646 h 640"/>
                <a:gd name="T68" fmla="*/ 2147483646 w 2706"/>
                <a:gd name="T69" fmla="*/ 2147483646 h 640"/>
                <a:gd name="T70" fmla="*/ 2147483646 w 2706"/>
                <a:gd name="T71" fmla="*/ 2147483646 h 640"/>
                <a:gd name="T72" fmla="*/ 2147483646 w 2706"/>
                <a:gd name="T73" fmla="*/ 2147483646 h 640"/>
                <a:gd name="T74" fmla="*/ 2147483646 w 2706"/>
                <a:gd name="T75" fmla="*/ 2147483646 h 640"/>
                <a:gd name="T76" fmla="*/ 2147483646 w 2706"/>
                <a:gd name="T77" fmla="*/ 2147483646 h 640"/>
                <a:gd name="T78" fmla="*/ 2147483646 w 2706"/>
                <a:gd name="T79" fmla="*/ 2147483646 h 640"/>
                <a:gd name="T80" fmla="*/ 2147483646 w 2706"/>
                <a:gd name="T81" fmla="*/ 2147483646 h 640"/>
                <a:gd name="T82" fmla="*/ 2147483646 w 2706"/>
                <a:gd name="T83" fmla="*/ 2147483646 h 640"/>
                <a:gd name="T84" fmla="*/ 2147483646 w 2706"/>
                <a:gd name="T85" fmla="*/ 2147483646 h 640"/>
                <a:gd name="T86" fmla="*/ 2147483646 w 2706"/>
                <a:gd name="T87" fmla="*/ 2147483646 h 640"/>
                <a:gd name="T88" fmla="*/ 2147483646 w 2706"/>
                <a:gd name="T89" fmla="*/ 2147483646 h 640"/>
                <a:gd name="T90" fmla="*/ 2147483646 w 2706"/>
                <a:gd name="T91" fmla="*/ 2147483646 h 640"/>
                <a:gd name="T92" fmla="*/ 2147483646 w 2706"/>
                <a:gd name="T93" fmla="*/ 2147483646 h 640"/>
                <a:gd name="T94" fmla="*/ 2147483646 w 2706"/>
                <a:gd name="T95" fmla="*/ 2147483646 h 640"/>
                <a:gd name="T96" fmla="*/ 2147483646 w 2706"/>
                <a:gd name="T97" fmla="*/ 2147483646 h 640"/>
                <a:gd name="T98" fmla="*/ 2147483646 w 2706"/>
                <a:gd name="T99" fmla="*/ 2147483646 h 640"/>
                <a:gd name="T100" fmla="*/ 2147483646 w 2706"/>
                <a:gd name="T101" fmla="*/ 2147483646 h 640"/>
                <a:gd name="T102" fmla="*/ 2147483646 w 2706"/>
                <a:gd name="T103" fmla="*/ 2147483646 h 640"/>
                <a:gd name="T104" fmla="*/ 2147483646 w 2706"/>
                <a:gd name="T105" fmla="*/ 2147483646 h 640"/>
                <a:gd name="T106" fmla="*/ 2147483646 w 2706"/>
                <a:gd name="T107" fmla="*/ 0 h 640"/>
                <a:gd name="T108" fmla="*/ 2147483646 w 2706"/>
                <a:gd name="T109" fmla="*/ 0 h 640"/>
                <a:gd name="T110" fmla="*/ 2147483646 w 2706"/>
                <a:gd name="T111" fmla="*/ 0 h 640"/>
                <a:gd name="T112" fmla="*/ 2147483646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08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6 w 5216"/>
                <a:gd name="T1" fmla="*/ 2147483646 h 762"/>
                <a:gd name="T2" fmla="*/ 2147483646 w 5216"/>
                <a:gd name="T3" fmla="*/ 2147483646 h 762"/>
                <a:gd name="T4" fmla="*/ 2147483646 w 5216"/>
                <a:gd name="T5" fmla="*/ 2147483646 h 762"/>
                <a:gd name="T6" fmla="*/ 2147483646 w 5216"/>
                <a:gd name="T7" fmla="*/ 2147483646 h 762"/>
                <a:gd name="T8" fmla="*/ 2147483646 w 5216"/>
                <a:gd name="T9" fmla="*/ 2147483646 h 762"/>
                <a:gd name="T10" fmla="*/ 2147483646 w 5216"/>
                <a:gd name="T11" fmla="*/ 2147483646 h 762"/>
                <a:gd name="T12" fmla="*/ 2147483646 w 5216"/>
                <a:gd name="T13" fmla="*/ 2147483646 h 762"/>
                <a:gd name="T14" fmla="*/ 2147483646 w 5216"/>
                <a:gd name="T15" fmla="*/ 2147483646 h 762"/>
                <a:gd name="T16" fmla="*/ 2147483646 w 5216"/>
                <a:gd name="T17" fmla="*/ 2147483646 h 762"/>
                <a:gd name="T18" fmla="*/ 2147483646 w 5216"/>
                <a:gd name="T19" fmla="*/ 2147483646 h 762"/>
                <a:gd name="T20" fmla="*/ 2147483646 w 5216"/>
                <a:gd name="T21" fmla="*/ 2147483646 h 762"/>
                <a:gd name="T22" fmla="*/ 2147483646 w 5216"/>
                <a:gd name="T23" fmla="*/ 2147483646 h 762"/>
                <a:gd name="T24" fmla="*/ 2147483646 w 5216"/>
                <a:gd name="T25" fmla="*/ 2147483646 h 762"/>
                <a:gd name="T26" fmla="*/ 2147483646 w 5216"/>
                <a:gd name="T27" fmla="*/ 0 h 762"/>
                <a:gd name="T28" fmla="*/ 2147483646 w 5216"/>
                <a:gd name="T29" fmla="*/ 2147483646 h 762"/>
                <a:gd name="T30" fmla="*/ 2147483646 w 5216"/>
                <a:gd name="T31" fmla="*/ 2147483646 h 762"/>
                <a:gd name="T32" fmla="*/ 0 w 5216"/>
                <a:gd name="T33" fmla="*/ 2147483646 h 762"/>
                <a:gd name="T34" fmla="*/ 2147483646 w 5216"/>
                <a:gd name="T35" fmla="*/ 2147483646 h 762"/>
                <a:gd name="T36" fmla="*/ 2147483646 w 5216"/>
                <a:gd name="T37" fmla="*/ 2147483646 h 762"/>
                <a:gd name="T38" fmla="*/ 2147483646 w 5216"/>
                <a:gd name="T39" fmla="*/ 2147483646 h 762"/>
                <a:gd name="T40" fmla="*/ 2147483646 w 5216"/>
                <a:gd name="T41" fmla="*/ 2147483646 h 762"/>
                <a:gd name="T42" fmla="*/ 2147483646 w 5216"/>
                <a:gd name="T43" fmla="*/ 2147483646 h 762"/>
                <a:gd name="T44" fmla="*/ 2147483646 w 5216"/>
                <a:gd name="T45" fmla="*/ 2147483646 h 762"/>
                <a:gd name="T46" fmla="*/ 2147483646 w 5216"/>
                <a:gd name="T47" fmla="*/ 2147483646 h 762"/>
                <a:gd name="T48" fmla="*/ 2147483646 w 5216"/>
                <a:gd name="T49" fmla="*/ 2147483646 h 762"/>
                <a:gd name="T50" fmla="*/ 2147483646 w 5216"/>
                <a:gd name="T51" fmla="*/ 2147483646 h 762"/>
                <a:gd name="T52" fmla="*/ 2147483646 w 5216"/>
                <a:gd name="T53" fmla="*/ 2147483646 h 762"/>
                <a:gd name="T54" fmla="*/ 2147483646 w 5216"/>
                <a:gd name="T55" fmla="*/ 2147483646 h 762"/>
                <a:gd name="T56" fmla="*/ 2147483646 w 5216"/>
                <a:gd name="T57" fmla="*/ 2147483646 h 762"/>
                <a:gd name="T58" fmla="*/ 2147483646 w 5216"/>
                <a:gd name="T59" fmla="*/ 2147483646 h 762"/>
                <a:gd name="T60" fmla="*/ 2147483646 w 5216"/>
                <a:gd name="T61" fmla="*/ 2147483646 h 762"/>
                <a:gd name="T62" fmla="*/ 2147483646 w 5216"/>
                <a:gd name="T63" fmla="*/ 2147483646 h 762"/>
                <a:gd name="T64" fmla="*/ 2147483646 w 5216"/>
                <a:gd name="T65" fmla="*/ 2147483646 h 762"/>
                <a:gd name="T66" fmla="*/ 2147483646 w 5216"/>
                <a:gd name="T67" fmla="*/ 2147483646 h 762"/>
                <a:gd name="T68" fmla="*/ 2147483646 w 5216"/>
                <a:gd name="T69" fmla="*/ 2147483646 h 762"/>
                <a:gd name="T70" fmla="*/ 2147483646 w 5216"/>
                <a:gd name="T71" fmla="*/ 2147483646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08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6 h 694"/>
                <a:gd name="T2" fmla="*/ 0 w 5144"/>
                <a:gd name="T3" fmla="*/ 2147483646 h 694"/>
                <a:gd name="T4" fmla="*/ 2147483646 w 5144"/>
                <a:gd name="T5" fmla="*/ 2147483646 h 694"/>
                <a:gd name="T6" fmla="*/ 2147483646 w 5144"/>
                <a:gd name="T7" fmla="*/ 2147483646 h 694"/>
                <a:gd name="T8" fmla="*/ 2147483646 w 5144"/>
                <a:gd name="T9" fmla="*/ 2147483646 h 694"/>
                <a:gd name="T10" fmla="*/ 2147483646 w 5144"/>
                <a:gd name="T11" fmla="*/ 2147483646 h 694"/>
                <a:gd name="T12" fmla="*/ 2147483646 w 5144"/>
                <a:gd name="T13" fmla="*/ 2147483646 h 694"/>
                <a:gd name="T14" fmla="*/ 2147483646 w 5144"/>
                <a:gd name="T15" fmla="*/ 2147483646 h 694"/>
                <a:gd name="T16" fmla="*/ 2147483646 w 5144"/>
                <a:gd name="T17" fmla="*/ 2147483646 h 694"/>
                <a:gd name="T18" fmla="*/ 2147483646 w 5144"/>
                <a:gd name="T19" fmla="*/ 2147483646 h 694"/>
                <a:gd name="T20" fmla="*/ 2147483646 w 5144"/>
                <a:gd name="T21" fmla="*/ 2147483646 h 694"/>
                <a:gd name="T22" fmla="*/ 2147483646 w 5144"/>
                <a:gd name="T23" fmla="*/ 2147483646 h 694"/>
                <a:gd name="T24" fmla="*/ 2147483646 w 5144"/>
                <a:gd name="T25" fmla="*/ 0 h 694"/>
                <a:gd name="T26" fmla="*/ 2147483646 w 5144"/>
                <a:gd name="T27" fmla="*/ 2147483646 h 694"/>
                <a:gd name="T28" fmla="*/ 2147483646 w 5144"/>
                <a:gd name="T29" fmla="*/ 2147483646 h 694"/>
                <a:gd name="T30" fmla="*/ 2147483646 w 5144"/>
                <a:gd name="T31" fmla="*/ 2147483646 h 694"/>
                <a:gd name="T32" fmla="*/ 2147483646 w 5144"/>
                <a:gd name="T33" fmla="*/ 2147483646 h 694"/>
                <a:gd name="T34" fmla="*/ 2147483646 w 5144"/>
                <a:gd name="T35" fmla="*/ 2147483646 h 694"/>
                <a:gd name="T36" fmla="*/ 2147483646 w 5144"/>
                <a:gd name="T37" fmla="*/ 2147483646 h 694"/>
                <a:gd name="T38" fmla="*/ 2147483646 w 5144"/>
                <a:gd name="T39" fmla="*/ 2147483646 h 694"/>
                <a:gd name="T40" fmla="*/ 2147483646 w 5144"/>
                <a:gd name="T41" fmla="*/ 2147483646 h 694"/>
                <a:gd name="T42" fmla="*/ 2147483646 w 5144"/>
                <a:gd name="T43" fmla="*/ 2147483646 h 694"/>
                <a:gd name="T44" fmla="*/ 2147483646 w 5144"/>
                <a:gd name="T45" fmla="*/ 2147483646 h 694"/>
                <a:gd name="T46" fmla="*/ 2147483646 w 5144"/>
                <a:gd name="T47" fmla="*/ 2147483646 h 694"/>
                <a:gd name="T48" fmla="*/ 2147483646 w 5144"/>
                <a:gd name="T49" fmla="*/ 2147483646 h 694"/>
                <a:gd name="T50" fmla="*/ 2147483646 w 5144"/>
                <a:gd name="T51" fmla="*/ 2147483646 h 694"/>
                <a:gd name="T52" fmla="*/ 2147483646 w 5144"/>
                <a:gd name="T53" fmla="*/ 2147483646 h 694"/>
                <a:gd name="T54" fmla="*/ 2147483646 w 5144"/>
                <a:gd name="T55" fmla="*/ 2147483646 h 694"/>
                <a:gd name="T56" fmla="*/ 2147483646 w 5144"/>
                <a:gd name="T57" fmla="*/ 2147483646 h 694"/>
                <a:gd name="T58" fmla="*/ 2147483646 w 5144"/>
                <a:gd name="T59" fmla="*/ 2147483646 h 694"/>
                <a:gd name="T60" fmla="*/ 2147483646 w 5144"/>
                <a:gd name="T61" fmla="*/ 2147483646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08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6 h 584"/>
                <a:gd name="T2" fmla="*/ 0 w 3112"/>
                <a:gd name="T3" fmla="*/ 2147483646 h 584"/>
                <a:gd name="T4" fmla="*/ 2147483646 w 3112"/>
                <a:gd name="T5" fmla="*/ 2147483646 h 584"/>
                <a:gd name="T6" fmla="*/ 2147483646 w 3112"/>
                <a:gd name="T7" fmla="*/ 2147483646 h 584"/>
                <a:gd name="T8" fmla="*/ 2147483646 w 3112"/>
                <a:gd name="T9" fmla="*/ 2147483646 h 584"/>
                <a:gd name="T10" fmla="*/ 2147483646 w 3112"/>
                <a:gd name="T11" fmla="*/ 2147483646 h 584"/>
                <a:gd name="T12" fmla="*/ 2147483646 w 3112"/>
                <a:gd name="T13" fmla="*/ 2147483646 h 584"/>
                <a:gd name="T14" fmla="*/ 2147483646 w 3112"/>
                <a:gd name="T15" fmla="*/ 2147483646 h 584"/>
                <a:gd name="T16" fmla="*/ 2147483646 w 3112"/>
                <a:gd name="T17" fmla="*/ 2147483646 h 584"/>
                <a:gd name="T18" fmla="*/ 2147483646 w 3112"/>
                <a:gd name="T19" fmla="*/ 2147483646 h 584"/>
                <a:gd name="T20" fmla="*/ 2147483646 w 3112"/>
                <a:gd name="T21" fmla="*/ 2147483646 h 584"/>
                <a:gd name="T22" fmla="*/ 2147483646 w 3112"/>
                <a:gd name="T23" fmla="*/ 2147483646 h 584"/>
                <a:gd name="T24" fmla="*/ 2147483646 w 3112"/>
                <a:gd name="T25" fmla="*/ 2147483646 h 584"/>
                <a:gd name="T26" fmla="*/ 2147483646 w 3112"/>
                <a:gd name="T27" fmla="*/ 2147483646 h 584"/>
                <a:gd name="T28" fmla="*/ 2147483646 w 3112"/>
                <a:gd name="T29" fmla="*/ 2147483646 h 584"/>
                <a:gd name="T30" fmla="*/ 2147483646 w 3112"/>
                <a:gd name="T31" fmla="*/ 2147483646 h 584"/>
                <a:gd name="T32" fmla="*/ 2147483646 w 3112"/>
                <a:gd name="T33" fmla="*/ 2147483646 h 584"/>
                <a:gd name="T34" fmla="*/ 2147483646 w 3112"/>
                <a:gd name="T35" fmla="*/ 2147483646 h 584"/>
                <a:gd name="T36" fmla="*/ 2147483646 w 3112"/>
                <a:gd name="T37" fmla="*/ 2147483646 h 584"/>
                <a:gd name="T38" fmla="*/ 2147483646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 useBgFill="1">
          <p:nvSpPr>
            <p:cNvPr id="3085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6 w 8196"/>
                <a:gd name="T1" fmla="*/ 2147483646 h 1192"/>
                <a:gd name="T2" fmla="*/ 2147483646 w 8196"/>
                <a:gd name="T3" fmla="*/ 2147483646 h 1192"/>
                <a:gd name="T4" fmla="*/ 2147483646 w 8196"/>
                <a:gd name="T5" fmla="*/ 2147483646 h 1192"/>
                <a:gd name="T6" fmla="*/ 2147483646 w 8196"/>
                <a:gd name="T7" fmla="*/ 2147483646 h 1192"/>
                <a:gd name="T8" fmla="*/ 2147483646 w 8196"/>
                <a:gd name="T9" fmla="*/ 2147483646 h 1192"/>
                <a:gd name="T10" fmla="*/ 2147483646 w 8196"/>
                <a:gd name="T11" fmla="*/ 2147483646 h 1192"/>
                <a:gd name="T12" fmla="*/ 2147483646 w 8196"/>
                <a:gd name="T13" fmla="*/ 2147483646 h 1192"/>
                <a:gd name="T14" fmla="*/ 2147483646 w 8196"/>
                <a:gd name="T15" fmla="*/ 2147483646 h 1192"/>
                <a:gd name="T16" fmla="*/ 2147483646 w 8196"/>
                <a:gd name="T17" fmla="*/ 2147483646 h 1192"/>
                <a:gd name="T18" fmla="*/ 2147483646 w 8196"/>
                <a:gd name="T19" fmla="*/ 2147483646 h 1192"/>
                <a:gd name="T20" fmla="*/ 2147483646 w 8196"/>
                <a:gd name="T21" fmla="*/ 2147483646 h 1192"/>
                <a:gd name="T22" fmla="*/ 2147483646 w 8196"/>
                <a:gd name="T23" fmla="*/ 2147483646 h 1192"/>
                <a:gd name="T24" fmla="*/ 2147483646 w 8196"/>
                <a:gd name="T25" fmla="*/ 2147483646 h 1192"/>
                <a:gd name="T26" fmla="*/ 2147483646 w 8196"/>
                <a:gd name="T27" fmla="*/ 2147483646 h 1192"/>
                <a:gd name="T28" fmla="*/ 2147483646 w 8196"/>
                <a:gd name="T29" fmla="*/ 2147483646 h 1192"/>
                <a:gd name="T30" fmla="*/ 2147483646 w 8196"/>
                <a:gd name="T31" fmla="*/ 2147483646 h 1192"/>
                <a:gd name="T32" fmla="*/ 2147483646 w 8196"/>
                <a:gd name="T33" fmla="*/ 2147483646 h 1192"/>
                <a:gd name="T34" fmla="*/ 2147483646 w 8196"/>
                <a:gd name="T35" fmla="*/ 2147483646 h 1192"/>
                <a:gd name="T36" fmla="*/ 2147483646 w 8196"/>
                <a:gd name="T37" fmla="*/ 2147483646 h 1192"/>
                <a:gd name="T38" fmla="*/ 2147483646 w 8196"/>
                <a:gd name="T39" fmla="*/ 2147483646 h 1192"/>
                <a:gd name="T40" fmla="*/ 2147483646 w 8196"/>
                <a:gd name="T41" fmla="*/ 2147483646 h 1192"/>
                <a:gd name="T42" fmla="*/ 2147483646 w 8196"/>
                <a:gd name="T43" fmla="*/ 2147483646 h 1192"/>
                <a:gd name="T44" fmla="*/ 2147483646 w 8196"/>
                <a:gd name="T45" fmla="*/ 0 h 1192"/>
                <a:gd name="T46" fmla="*/ 2147483646 w 8196"/>
                <a:gd name="T47" fmla="*/ 2147483646 h 1192"/>
                <a:gd name="T48" fmla="*/ 2147483646 w 8196"/>
                <a:gd name="T49" fmla="*/ 2147483646 h 1192"/>
                <a:gd name="T50" fmla="*/ 2147483646 w 8196"/>
                <a:gd name="T51" fmla="*/ 2147483646 h 1192"/>
                <a:gd name="T52" fmla="*/ 2147483646 w 8196"/>
                <a:gd name="T53" fmla="*/ 2147483646 h 1192"/>
                <a:gd name="T54" fmla="*/ 2147483646 w 8196"/>
                <a:gd name="T55" fmla="*/ 2147483646 h 1192"/>
                <a:gd name="T56" fmla="*/ 2147483646 w 8196"/>
                <a:gd name="T57" fmla="*/ 2147483646 h 1192"/>
                <a:gd name="T58" fmla="*/ 2147483646 w 8196"/>
                <a:gd name="T59" fmla="*/ 2147483646 h 1192"/>
                <a:gd name="T60" fmla="*/ 2147483646 w 8196"/>
                <a:gd name="T61" fmla="*/ 2147483646 h 1192"/>
                <a:gd name="T62" fmla="*/ 0 w 8196"/>
                <a:gd name="T63" fmla="*/ 2147483646 h 1192"/>
                <a:gd name="T64" fmla="*/ 2147483646 w 8196"/>
                <a:gd name="T65" fmla="*/ 2147483646 h 1192"/>
                <a:gd name="T66" fmla="*/ 2147483646 w 8196"/>
                <a:gd name="T67" fmla="*/ 2147483646 h 1192"/>
                <a:gd name="T68" fmla="*/ 2147483646 w 8196"/>
                <a:gd name="T69" fmla="*/ 2147483646 h 1192"/>
                <a:gd name="T70" fmla="*/ 2147483646 w 8196"/>
                <a:gd name="T71" fmla="*/ 2147483646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307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82296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4138" y="6249988"/>
            <a:ext cx="3786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UNICEF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75" y="6249988"/>
            <a:ext cx="3786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1B3FD9E-8E8D-4365-B24F-003E52489ACA}" type="slidenum">
              <a:rPr lang="en-GB" altLang="tr-TR"/>
              <a:pPr>
                <a:defRPr/>
              </a:pPr>
              <a:t>‹#›</a:t>
            </a:fld>
            <a:endParaRPr lang="en-GB" altLang="tr-TR"/>
          </a:p>
        </p:txBody>
      </p:sp>
      <p:sp>
        <p:nvSpPr>
          <p:cNvPr id="308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71538" y="2674938"/>
            <a:ext cx="7408862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text styles</a:t>
            </a:r>
          </a:p>
          <a:p>
            <a:pPr lvl="1"/>
            <a:r>
              <a:rPr lang="en-US" altLang="tr-TR" smtClean="0"/>
              <a:t>Second level</a:t>
            </a:r>
          </a:p>
          <a:p>
            <a:pPr lvl="2"/>
            <a:r>
              <a:rPr lang="en-US" altLang="tr-TR" smtClean="0"/>
              <a:t>Third level</a:t>
            </a:r>
          </a:p>
          <a:p>
            <a:pPr lvl="3"/>
            <a:r>
              <a:rPr lang="en-US" altLang="tr-TR" smtClean="0"/>
              <a:t>Fourth level</a:t>
            </a:r>
          </a:p>
          <a:p>
            <a:pPr lvl="4"/>
            <a:r>
              <a:rPr lang="en-US" altLang="tr-TR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399" r:id="rId2"/>
    <p:sldLayoutId id="2147484406" r:id="rId3"/>
    <p:sldLayoutId id="2147484400" r:id="rId4"/>
    <p:sldLayoutId id="2147484401" r:id="rId5"/>
    <p:sldLayoutId id="2147484402" r:id="rId6"/>
    <p:sldLayoutId id="2147484407" r:id="rId7"/>
    <p:sldLayoutId id="2147484408" r:id="rId8"/>
    <p:sldLayoutId id="2147484409" r:id="rId9"/>
    <p:sldLayoutId id="2147484403" r:id="rId10"/>
    <p:sldLayoutId id="2147484410" r:id="rId11"/>
    <p:sldLayoutId id="2147484411" r:id="rId12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400" kern="1200">
          <a:solidFill>
            <a:schemeClr val="tx2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762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200" kern="1200">
          <a:solidFill>
            <a:schemeClr val="tx2"/>
          </a:solidFill>
          <a:latin typeface="+mn-lt"/>
          <a:ea typeface="MS PGothic" panose="020B0600070205080204" pitchFamily="34" charset="-128"/>
          <a:cs typeface="+mn-cs"/>
        </a:defRPr>
      </a:lvl2pPr>
      <a:lvl3pPr marL="8556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2000" kern="1200">
          <a:solidFill>
            <a:schemeClr val="tx2"/>
          </a:solidFill>
          <a:latin typeface="+mn-lt"/>
          <a:ea typeface="MS PGothic" panose="020B0600070205080204" pitchFamily="34" charset="-128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kern="1200">
          <a:solidFill>
            <a:schemeClr val="tx2"/>
          </a:solidFill>
          <a:latin typeface="+mn-lt"/>
          <a:ea typeface="MS PGothic" panose="020B0600070205080204" pitchFamily="34" charset="-128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anose="05050102010706020507" pitchFamily="18" charset="2"/>
        <a:buChar char=""/>
        <a:defRPr sz="1600" kern="1200">
          <a:solidFill>
            <a:schemeClr val="tx2"/>
          </a:solidFill>
          <a:latin typeface="+mn-lt"/>
          <a:ea typeface="MS PGothic" panose="020B0600070205080204" pitchFamily="34" charset="-128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4B6CAB-2AC8-4971-8121-E4D25ED29D2B}" type="datetime1">
              <a:rPr lang="en-US">
                <a:ea typeface="ＭＳ Ｐゴシック" panose="020B0600070205080204" pitchFamily="34" charset="-128"/>
              </a:rPr>
              <a:pPr>
                <a:defRPr/>
              </a:pPr>
              <a:t>5/3/2015</a:t>
            </a:fld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r-TR"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fld id="{F17236AB-3BEF-4B4D-87E3-E6FE38AF5063}" type="slidenum">
              <a:rPr lang="en-US" altLang="tr-TR" smtClean="0"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‹#›</a:t>
            </a:fld>
            <a:endParaRPr lang="en-US" altLang="tr-TR" smtClean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04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69FA39A-F6CB-4756-A6D4-CC0EE71AA757}" type="datetime1">
              <a:rPr lang="en-US">
                <a:ea typeface="ＭＳ Ｐゴシック" panose="020B0600070205080204" pitchFamily="34" charset="-128"/>
              </a:rPr>
              <a:pPr>
                <a:defRPr/>
              </a:pPr>
              <a:t>5/3/2015</a:t>
            </a:fld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r-TR"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fld id="{11F2F906-12CA-4C07-A55D-9F6252C8F9B0}" type="slidenum">
              <a:rPr lang="en-US" altLang="tr-TR" smtClean="0">
                <a:ea typeface="ＭＳ Ｐゴシック" panose="020B0600070205080204" pitchFamily="34" charset="-128"/>
                <a:cs typeface="Arial" panose="020B0604020202020204" pitchFamily="34" charset="0"/>
              </a:rPr>
              <a:pPr/>
              <a:t>‹#›</a:t>
            </a:fld>
            <a:endParaRPr lang="en-US" altLang="tr-TR" smtClean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441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  <p:sldLayoutId id="2147484441" r:id="rId12"/>
    <p:sldLayoutId id="2147484442" r:id="rId13"/>
    <p:sldLayoutId id="2147484443" r:id="rId14"/>
    <p:sldLayoutId id="2147484444" r:id="rId15"/>
    <p:sldLayoutId id="2147484445" r:id="rId16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-9525" y="0"/>
            <a:ext cx="685800" cy="6858000"/>
          </a:xfrm>
          <a:prstGeom prst="rect">
            <a:avLst/>
          </a:prstGeom>
          <a:solidFill>
            <a:srgbClr val="F7941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5257800" y="4763"/>
            <a:ext cx="3919538" cy="6858000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5486400" y="914400"/>
            <a:ext cx="3421063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6000" b="1" dirty="0">
                <a:solidFill>
                  <a:prstClr val="white"/>
                </a:solidFill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Çocuk Koruma</a:t>
            </a:r>
            <a:endParaRPr lang="en-GB" sz="6000" b="1" dirty="0">
              <a:solidFill>
                <a:prstClr val="white"/>
              </a:solidFill>
              <a:latin typeface="Segoe UI Black" pitchFamily="34" charset="0"/>
              <a:ea typeface="Segoe UI Black" pitchFamily="34" charset="0"/>
              <a:cs typeface="Segoe UI Black" pitchFamily="34" charset="0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dirty="0">
                <a:solidFill>
                  <a:prstClr val="white"/>
                </a:solidFill>
                <a:latin typeface="Arial Bold"/>
                <a:ea typeface="+mn-ea"/>
                <a:cs typeface="Arial Bold"/>
              </a:rPr>
              <a:t/>
            </a:r>
            <a:br>
              <a:rPr lang="en-GB" sz="4000" dirty="0">
                <a:solidFill>
                  <a:prstClr val="white"/>
                </a:solidFill>
                <a:latin typeface="Arial Bold"/>
                <a:ea typeface="+mn-ea"/>
                <a:cs typeface="Arial Bold"/>
              </a:rPr>
            </a:br>
            <a:endParaRPr lang="en-GB" sz="4000" dirty="0">
              <a:solidFill>
                <a:prstClr val="white"/>
              </a:solidFill>
              <a:latin typeface="Arial Bold"/>
              <a:ea typeface="+mn-ea"/>
              <a:cs typeface="Arial Bold"/>
            </a:endParaRPr>
          </a:p>
        </p:txBody>
      </p:sp>
      <p:pic>
        <p:nvPicPr>
          <p:cNvPr id="36869" name="Picture 18" descr="Unite_2lines_Eng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7"/>
          <a:stretch>
            <a:fillRect/>
          </a:stretch>
        </p:blipFill>
        <p:spPr bwMode="auto">
          <a:xfrm>
            <a:off x="6777038" y="6118225"/>
            <a:ext cx="19605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35600" y="2995613"/>
            <a:ext cx="3505200" cy="11699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>
              <a:solidFill>
                <a:prstClr val="white"/>
              </a:solidFill>
              <a:latin typeface="Arial"/>
              <a:ea typeface="+mn-ea"/>
              <a:cs typeface="Arial"/>
            </a:endParaRPr>
          </a:p>
          <a:p>
            <a:pPr defTabSz="457200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tr-TR" sz="1600" dirty="0" err="1">
                <a:solidFill>
                  <a:prstClr val="white"/>
                </a:solidFill>
                <a:latin typeface="Arial"/>
                <a:ea typeface="+mn-ea"/>
                <a:cs typeface="Arial"/>
              </a:rPr>
              <a:t>Eylen</a:t>
            </a:r>
            <a:r>
              <a:rPr lang="tr-TR" sz="1600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 </a:t>
            </a:r>
            <a:r>
              <a:rPr lang="tr-TR" sz="1600" dirty="0" err="1">
                <a:solidFill>
                  <a:prstClr val="white"/>
                </a:solidFill>
                <a:latin typeface="Arial"/>
                <a:ea typeface="+mn-ea"/>
                <a:cs typeface="Arial"/>
              </a:rPr>
              <a:t>Şavur</a:t>
            </a:r>
            <a:endParaRPr lang="tr-TR" sz="1600" dirty="0">
              <a:solidFill>
                <a:prstClr val="white"/>
              </a:solidFill>
              <a:latin typeface="Arial"/>
              <a:ea typeface="+mn-ea"/>
              <a:cs typeface="Arial"/>
            </a:endParaRPr>
          </a:p>
          <a:p>
            <a:pPr defTabSz="457200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tr-TR" sz="1600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Antalya-Mayıs </a:t>
            </a:r>
            <a:r>
              <a:rPr lang="tr-TR" sz="160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2015</a:t>
            </a:r>
            <a:endParaRPr lang="en-GB" sz="1600" dirty="0">
              <a:solidFill>
                <a:prstClr val="white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368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4763"/>
            <a:ext cx="4581525" cy="686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4047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1"/>
          <p:cNvSpPr>
            <a:spLocks noGrp="1"/>
          </p:cNvSpPr>
          <p:nvPr>
            <p:ph idx="1"/>
          </p:nvPr>
        </p:nvSpPr>
        <p:spPr>
          <a:xfrm>
            <a:off x="838200" y="2438400"/>
            <a:ext cx="7408863" cy="3451225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GB" altLang="tr-TR" sz="2600" dirty="0" smtClean="0">
                <a:solidFill>
                  <a:srgbClr val="000000"/>
                </a:solidFill>
              </a:rPr>
              <a:t/>
            </a:r>
            <a:br>
              <a:rPr lang="en-GB" altLang="tr-TR" sz="2600" dirty="0" smtClean="0">
                <a:solidFill>
                  <a:srgbClr val="000000"/>
                </a:solidFill>
              </a:rPr>
            </a:br>
            <a:r>
              <a:rPr lang="en-GB" altLang="tr-TR" sz="2600" dirty="0" smtClean="0">
                <a:solidFill>
                  <a:srgbClr val="000000"/>
                </a:solidFill>
              </a:rPr>
              <a:t> </a:t>
            </a:r>
            <a:endParaRPr lang="tr-TR" altLang="tr-TR" sz="2600" dirty="0" smtClean="0">
              <a:solidFill>
                <a:srgbClr val="000000"/>
              </a:solidFill>
            </a:endParaRPr>
          </a:p>
          <a:p>
            <a:pPr marL="0" indent="0">
              <a:buClrTx/>
              <a:buNone/>
            </a:pPr>
            <a:r>
              <a:rPr lang="tr-TR" altLang="tr-TR" sz="2600" b="1" dirty="0" err="1" smtClean="0">
                <a:solidFill>
                  <a:schemeClr val="accent1"/>
                </a:solidFill>
              </a:rPr>
              <a:t>Samira’nın</a:t>
            </a:r>
            <a:r>
              <a:rPr lang="tr-TR" altLang="tr-TR" sz="2600" b="1" dirty="0" smtClean="0">
                <a:solidFill>
                  <a:schemeClr val="accent1"/>
                </a:solidFill>
              </a:rPr>
              <a:t> </a:t>
            </a:r>
            <a:r>
              <a:rPr lang="tr-TR" altLang="tr-TR" sz="2600" b="1" dirty="0" smtClean="0">
                <a:solidFill>
                  <a:schemeClr val="accent1"/>
                </a:solidFill>
              </a:rPr>
              <a:t>durumuna</a:t>
            </a:r>
            <a:r>
              <a:rPr lang="tr-TR" altLang="tr-TR" sz="2600" dirty="0" smtClean="0">
                <a:solidFill>
                  <a:srgbClr val="000000"/>
                </a:solidFill>
              </a:rPr>
              <a:t> uygun </a:t>
            </a:r>
            <a:r>
              <a:rPr lang="tr-TR" altLang="tr-TR" sz="2600" dirty="0" smtClean="0">
                <a:solidFill>
                  <a:srgbClr val="000000"/>
                </a:solidFill>
              </a:rPr>
              <a:t>koruma konuları </a:t>
            </a:r>
            <a:r>
              <a:rPr lang="tr-TR" altLang="tr-TR" sz="2600" dirty="0" smtClean="0">
                <a:solidFill>
                  <a:srgbClr val="000000"/>
                </a:solidFill>
              </a:rPr>
              <a:t>nelerdir? </a:t>
            </a:r>
            <a:endParaRPr lang="en-US" altLang="tr-TR" sz="2600" dirty="0" smtClean="0">
              <a:solidFill>
                <a:srgbClr val="000000"/>
              </a:solidFill>
            </a:endParaRPr>
          </a:p>
          <a:p>
            <a:pPr marL="457200" indent="-457200"/>
            <a:endParaRPr lang="en-US" altLang="tr-TR" dirty="0" smtClean="0"/>
          </a:p>
        </p:txBody>
      </p:sp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b="1" dirty="0" smtClean="0"/>
              <a:t>Alıştırma</a:t>
            </a:r>
            <a:endParaRPr lang="en-US" altLang="tr-TR" b="1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5"/>
          <p:cNvSpPr txBox="1">
            <a:spLocks noChangeArrowheads="1"/>
          </p:cNvSpPr>
          <p:nvPr/>
        </p:nvSpPr>
        <p:spPr bwMode="gray">
          <a:xfrm>
            <a:off x="685800" y="2590800"/>
            <a:ext cx="7759700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742950" indent="-5143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2" eaLnBrk="1" hangingPunct="1">
              <a:spcBef>
                <a:spcPts val="12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tr-TR" altLang="tr-TR" sz="2800" dirty="0" smtClean="0">
                <a:solidFill>
                  <a:srgbClr val="000000"/>
                </a:solidFill>
              </a:rPr>
              <a:t>Bir çocuk resmi çizerek ona isim verin</a:t>
            </a:r>
            <a:endParaRPr lang="en-US" altLang="tr-TR" sz="2800" dirty="0">
              <a:solidFill>
                <a:srgbClr val="000000"/>
              </a:solidFill>
            </a:endParaRPr>
          </a:p>
          <a:p>
            <a:pPr lvl="2" eaLnBrk="1" hangingPunct="1">
              <a:spcBef>
                <a:spcPts val="12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tr-TR" altLang="tr-TR" sz="2800" dirty="0" smtClean="0">
                <a:solidFill>
                  <a:srgbClr val="000000"/>
                </a:solidFill>
                <a:cs typeface="Arial" panose="020B0604020202020204" pitchFamily="34" charset="0"/>
              </a:rPr>
              <a:t>Acil durumların çocukları (olumlu ve olumsuz olarak) nasıl etkilediğini çizdiğiniz resimleri kullanarak tartışın</a:t>
            </a:r>
            <a:endParaRPr lang="en-US" altLang="ja-JP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2" eaLnBrk="1" hangingPunct="1">
              <a:spcBef>
                <a:spcPts val="12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AutoNum type="arabicPeriod"/>
            </a:pPr>
            <a:r>
              <a:rPr lang="tr-TR" altLang="tr-TR" sz="2800" dirty="0" smtClean="0">
                <a:solidFill>
                  <a:srgbClr val="000000"/>
                </a:solidFill>
                <a:cs typeface="Arial" panose="020B0604020202020204" pitchFamily="34" charset="0"/>
              </a:rPr>
              <a:t>Çizdiğiniz çocuğu katılımcılarla tanıştırın</a:t>
            </a:r>
            <a:endParaRPr lang="en-US" altLang="tr-TR" sz="2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435" name="Title 1"/>
          <p:cNvSpPr txBox="1">
            <a:spLocks/>
          </p:cNvSpPr>
          <p:nvPr/>
        </p:nvSpPr>
        <p:spPr bwMode="auto">
          <a:xfrm>
            <a:off x="457200" y="457200"/>
            <a:ext cx="8229600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Clr>
                <a:srgbClr val="0066CC"/>
              </a:buClr>
              <a:buSzTx/>
              <a:buFont typeface="Wingdings" panose="05000000000000000000" pitchFamily="2" charset="2"/>
              <a:buNone/>
            </a:pPr>
            <a:r>
              <a:rPr lang="tr-TR" altLang="tr-TR" sz="4400" b="1" dirty="0" smtClean="0">
                <a:solidFill>
                  <a:schemeClr val="bg1"/>
                </a:solidFill>
              </a:rPr>
              <a:t>Beden Haritalama</a:t>
            </a:r>
            <a:endParaRPr lang="en-US" altLang="tr-TR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Click="0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69082"/>
              </p:ext>
            </p:extLst>
          </p:nvPr>
        </p:nvGraphicFramePr>
        <p:xfrm>
          <a:off x="0" y="0"/>
          <a:ext cx="9144000" cy="685800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90800"/>
                <a:gridCol w="6553200"/>
              </a:tblGrid>
              <a:tr h="552940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tr-TR" sz="1800" dirty="0" smtClean="0">
                          <a:solidFill>
                            <a:schemeClr val="tx1"/>
                          </a:solidFill>
                        </a:rPr>
                        <a:t>Vücudun bölümleri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2" marR="91442" marT="45719" marB="45719"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tr-TR" sz="1800" dirty="0" smtClean="0">
                          <a:solidFill>
                            <a:srgbClr val="000000"/>
                          </a:solidFill>
                        </a:rPr>
                        <a:t>Çocuklar acil durumlardan</a:t>
                      </a:r>
                      <a:r>
                        <a:rPr lang="tr-TR" sz="1800" baseline="0" dirty="0" smtClean="0">
                          <a:solidFill>
                            <a:srgbClr val="000000"/>
                          </a:solidFill>
                        </a:rPr>
                        <a:t> nasıl etkilenir</a:t>
                      </a:r>
                      <a:endParaRPr lang="en-US" sz="18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42" marR="91442" marT="45719" marB="45719"/>
                </a:tc>
              </a:tr>
              <a:tr h="611378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</a:pPr>
                      <a:r>
                        <a:rPr lang="tr-TR" sz="2000" dirty="0" smtClean="0"/>
                        <a:t>Baş</a:t>
                      </a:r>
                      <a:endParaRPr lang="en-US" sz="2000" b="1" dirty="0"/>
                    </a:p>
                  </a:txBody>
                  <a:tcPr marL="91442" marR="91442" marT="45719" marB="45719"/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</a:pPr>
                      <a:r>
                        <a:rPr lang="tr-TR" sz="1800" dirty="0" smtClean="0"/>
                        <a:t>Zihinleri</a:t>
                      </a:r>
                      <a:r>
                        <a:rPr lang="en-US" sz="1800" dirty="0" smtClean="0"/>
                        <a:t>;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tr-TR" sz="1800" baseline="0" dirty="0" smtClean="0"/>
                        <a:t>Düşünme şekilleri</a:t>
                      </a:r>
                      <a:r>
                        <a:rPr lang="en-US" sz="1800" dirty="0" smtClean="0"/>
                        <a:t>;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tr-TR" sz="1800" baseline="0" dirty="0" smtClean="0"/>
                        <a:t>Öğrenme biçimleri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2" marR="91442" marT="45719" marB="45719"/>
                </a:tc>
              </a:tr>
              <a:tr h="568782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</a:pPr>
                      <a:r>
                        <a:rPr lang="tr-TR" sz="2000" dirty="0" smtClean="0"/>
                        <a:t>Göz</a:t>
                      </a:r>
                      <a:endParaRPr lang="en-US" sz="2000" b="1" dirty="0"/>
                    </a:p>
                  </a:txBody>
                  <a:tcPr marL="91442" marR="91442" marT="45719" marB="45719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 smtClean="0"/>
                        <a:t>Gördükleri şeyler</a:t>
                      </a:r>
                      <a:endParaRPr lang="en-US" sz="1800" dirty="0" smtClean="0">
                        <a:latin typeface="+mn-lt"/>
                        <a:ea typeface="ＭＳ Ｐゴシック" charset="0"/>
                      </a:endParaRPr>
                    </a:p>
                  </a:txBody>
                  <a:tcPr marL="91442" marR="91442" marT="45719" marB="45719"/>
                </a:tc>
              </a:tr>
              <a:tr h="668304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</a:pPr>
                      <a:r>
                        <a:rPr lang="tr-TR" sz="2000" dirty="0" smtClean="0"/>
                        <a:t>Kulaklar</a:t>
                      </a:r>
                      <a:endParaRPr lang="en-US" sz="2000" b="1" dirty="0"/>
                    </a:p>
                  </a:txBody>
                  <a:tcPr marL="91442" marR="91442" marT="45719" marB="45719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 smtClean="0"/>
                        <a:t>Yetişkinler ve akranlarından duydukları şeyler</a:t>
                      </a:r>
                      <a:endParaRPr lang="en-US" sz="1800" dirty="0" smtClean="0">
                        <a:latin typeface="+mn-lt"/>
                        <a:ea typeface="ＭＳ Ｐゴシック" charset="0"/>
                      </a:endParaRPr>
                    </a:p>
                  </a:txBody>
                  <a:tcPr marL="91442" marR="91442" marT="45719" marB="45719"/>
                </a:tc>
              </a:tr>
              <a:tr h="1024549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</a:pPr>
                      <a:r>
                        <a:rPr lang="tr-TR" sz="2000" dirty="0" smtClean="0"/>
                        <a:t>Ağız</a:t>
                      </a:r>
                      <a:endParaRPr lang="en-US" sz="2000" b="1" dirty="0"/>
                    </a:p>
                  </a:txBody>
                  <a:tcPr marL="91442" marR="91442" marT="45719" marB="45719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 smtClean="0"/>
                        <a:t>Yetişkinlerin onlarla</a:t>
                      </a:r>
                      <a:r>
                        <a:rPr lang="tr-TR" sz="1800" baseline="0" dirty="0" smtClean="0"/>
                        <a:t> konuşma şekilleri</a:t>
                      </a:r>
                      <a:r>
                        <a:rPr lang="en-US" sz="1800" dirty="0" smtClean="0"/>
                        <a:t>; </a:t>
                      </a:r>
                      <a:r>
                        <a:rPr lang="tr-TR" sz="1800" dirty="0" smtClean="0"/>
                        <a:t>Çocukların yetişkinler ve akranlarıyla</a:t>
                      </a:r>
                      <a:r>
                        <a:rPr lang="tr-TR" sz="1800" baseline="0" dirty="0" smtClean="0"/>
                        <a:t> konuşma şekilleri</a:t>
                      </a:r>
                      <a:endParaRPr lang="en-US" sz="1800" dirty="0" smtClean="0">
                        <a:latin typeface="+mn-lt"/>
                        <a:ea typeface="ＭＳ Ｐゴシック" charset="0"/>
                      </a:endParaRPr>
                    </a:p>
                  </a:txBody>
                  <a:tcPr marL="91442" marR="91442" marT="45719" marB="45719"/>
                </a:tc>
              </a:tr>
              <a:tr h="582096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</a:pPr>
                      <a:r>
                        <a:rPr lang="tr-TR" sz="2000" dirty="0" smtClean="0"/>
                        <a:t>Gövde</a:t>
                      </a:r>
                      <a:endParaRPr lang="en-US" sz="2000" b="1" dirty="0"/>
                    </a:p>
                  </a:txBody>
                  <a:tcPr marL="91442" marR="91442" marT="45719" marB="45719"/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</a:pPr>
                      <a:r>
                        <a:rPr lang="tr-TR" sz="1800" dirty="0" smtClean="0"/>
                        <a:t>Sağlıkları</a:t>
                      </a:r>
                      <a:r>
                        <a:rPr lang="en-US" sz="1800" dirty="0" smtClean="0"/>
                        <a:t>;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tr-TR" sz="1800" baseline="0" dirty="0" smtClean="0"/>
                        <a:t>fiziksel güvenlikleri 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2" marR="91442" marT="45719" marB="45719"/>
                </a:tc>
              </a:tr>
              <a:tr h="110588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</a:pPr>
                      <a:r>
                        <a:rPr lang="tr-TR" sz="2000" dirty="0" smtClean="0"/>
                        <a:t>Kalp</a:t>
                      </a:r>
                      <a:endParaRPr lang="en-US" sz="2000" b="1" dirty="0"/>
                    </a:p>
                  </a:txBody>
                  <a:tcPr marL="91442" marR="91442" marT="45719" marB="45719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 smtClean="0"/>
                        <a:t>Hisleri</a:t>
                      </a:r>
                      <a:r>
                        <a:rPr lang="en-US" sz="1800" dirty="0" smtClean="0"/>
                        <a:t>;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tr-TR" sz="1800" baseline="0" dirty="0" smtClean="0"/>
                        <a:t>Kendilerine destek olanlara ilişkin düşünceleri</a:t>
                      </a:r>
                      <a:r>
                        <a:rPr lang="en-US" sz="1800" dirty="0" smtClean="0"/>
                        <a:t>; </a:t>
                      </a:r>
                      <a:r>
                        <a:rPr lang="tr-TR" sz="1800" dirty="0" smtClean="0"/>
                        <a:t>Kendilerine artık destek olmayanlara ilişkin düşünceleri</a:t>
                      </a:r>
                      <a:endParaRPr lang="en-US" sz="1800" dirty="0" smtClean="0">
                        <a:latin typeface="+mn-lt"/>
                        <a:ea typeface="ＭＳ Ｐゴシック" charset="0"/>
                      </a:endParaRPr>
                    </a:p>
                  </a:txBody>
                  <a:tcPr marL="91442" marR="91442" marT="45719" marB="45719"/>
                </a:tc>
              </a:tr>
              <a:tr h="1026888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</a:pPr>
                      <a:r>
                        <a:rPr lang="tr-TR" sz="2000" dirty="0" smtClean="0"/>
                        <a:t>Eller ve Kollar</a:t>
                      </a:r>
                      <a:endParaRPr lang="en-US" sz="2000" b="1" dirty="0"/>
                    </a:p>
                  </a:txBody>
                  <a:tcPr marL="91442" marR="91442" marT="45719" marB="45719"/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</a:pPr>
                      <a:r>
                        <a:rPr lang="tr-TR" sz="1800" dirty="0" smtClean="0"/>
                        <a:t>Yaptıkları etkinlikler</a:t>
                      </a:r>
                      <a:r>
                        <a:rPr lang="en-US" sz="1800" dirty="0" smtClean="0"/>
                        <a:t>; </a:t>
                      </a:r>
                      <a:r>
                        <a:rPr lang="tr-TR" sz="1800" dirty="0" smtClean="0"/>
                        <a:t>Yapamadıkları faaliyetler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91442" marR="91442" marT="45719" marB="45719"/>
                </a:tc>
              </a:tr>
              <a:tr h="717184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</a:pPr>
                      <a:r>
                        <a:rPr lang="tr-TR" sz="2000" dirty="0" smtClean="0"/>
                        <a:t>Ayaklar ve Bacaklar</a:t>
                      </a:r>
                      <a:endParaRPr lang="en-US" sz="2000" b="1" dirty="0"/>
                    </a:p>
                  </a:txBody>
                  <a:tcPr marL="91442" marR="91442" marT="45719" marB="45719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 smtClean="0"/>
                        <a:t>Gittikleri yerler</a:t>
                      </a:r>
                      <a:r>
                        <a:rPr lang="en-US" sz="1800" dirty="0" smtClean="0"/>
                        <a:t>; </a:t>
                      </a:r>
                      <a:r>
                        <a:rPr lang="tr-TR" sz="1800" dirty="0" smtClean="0"/>
                        <a:t>gidemedikleri yerler</a:t>
                      </a:r>
                      <a:endParaRPr lang="en-US" sz="1800" dirty="0" smtClean="0">
                        <a:latin typeface="+mn-lt"/>
                        <a:ea typeface="ＭＳ Ｐゴシック" charset="0"/>
                      </a:endParaRPr>
                    </a:p>
                  </a:txBody>
                  <a:tcPr marL="91442" marR="91442" marT="45719" marB="45719"/>
                </a:tc>
              </a:tr>
            </a:tbl>
          </a:graphicData>
        </a:graphic>
      </p:graphicFrame>
    </p:spTree>
  </p:cSld>
  <p:clrMapOvr>
    <a:masterClrMapping/>
  </p:clrMapOvr>
  <p:transition spd="med" advClick="0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Le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196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56100"/>
          </a:xfrm>
        </p:spPr>
        <p:txBody>
          <a:bodyPr/>
          <a:lstStyle/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tr-TR" altLang="tr-TR" sz="3000" b="1" dirty="0" smtClean="0">
                <a:solidFill>
                  <a:srgbClr val="000000"/>
                </a:solidFill>
              </a:rPr>
              <a:t>Sığınmacılar</a:t>
            </a:r>
            <a:endParaRPr lang="en-US" altLang="tr-TR" sz="3000" b="1" dirty="0" smtClean="0">
              <a:solidFill>
                <a:srgbClr val="000000"/>
              </a:solidFill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tr-TR" altLang="tr-TR" sz="3000" b="1" dirty="0" smtClean="0">
                <a:solidFill>
                  <a:srgbClr val="000000"/>
                </a:solidFill>
              </a:rPr>
              <a:t>Sığınma arayanlar</a:t>
            </a:r>
            <a:endParaRPr lang="en-US" altLang="tr-TR" sz="3000" b="1" dirty="0" smtClean="0">
              <a:solidFill>
                <a:srgbClr val="000000"/>
              </a:solidFill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tr-TR" altLang="tr-TR" sz="3000" b="1" dirty="0" smtClean="0">
                <a:solidFill>
                  <a:srgbClr val="000000"/>
                </a:solidFill>
              </a:rPr>
              <a:t>Vatansızlar </a:t>
            </a:r>
            <a:r>
              <a:rPr lang="tr-TR" altLang="tr-TR" sz="3000" b="1" dirty="0" smtClean="0">
                <a:solidFill>
                  <a:srgbClr val="000000"/>
                </a:solidFill>
              </a:rPr>
              <a:t>(ya da bu riski taşıyanlar)</a:t>
            </a:r>
            <a:endParaRPr lang="en-US" altLang="tr-TR" sz="3000" dirty="0" smtClean="0">
              <a:solidFill>
                <a:srgbClr val="000000"/>
              </a:solidFill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tr-TR" altLang="tr-TR" sz="3000" b="1" dirty="0" smtClean="0">
                <a:solidFill>
                  <a:srgbClr val="000000"/>
                </a:solidFill>
              </a:rPr>
              <a:t>Ülke İçinde Yerinden Edilenler </a:t>
            </a:r>
            <a:r>
              <a:rPr lang="en-US" altLang="tr-TR" sz="3000" dirty="0" smtClean="0">
                <a:solidFill>
                  <a:srgbClr val="000000"/>
                </a:solidFill>
              </a:rPr>
              <a:t>(IDPs)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tr-TR" altLang="tr-TR" sz="3000" b="1" dirty="0" smtClean="0">
                <a:solidFill>
                  <a:srgbClr val="000000"/>
                </a:solidFill>
              </a:rPr>
              <a:t>Sürgün tehdidi altında </a:t>
            </a:r>
            <a:r>
              <a:rPr lang="tr-TR" altLang="tr-TR" sz="3000" b="1" dirty="0" smtClean="0">
                <a:solidFill>
                  <a:srgbClr val="000000"/>
                </a:solidFill>
              </a:rPr>
              <a:t>olanlar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tr-TR" altLang="tr-TR" sz="3000" b="1" dirty="0" smtClean="0">
                <a:solidFill>
                  <a:srgbClr val="000000"/>
                </a:solidFill>
              </a:rPr>
              <a:t>Yurda </a:t>
            </a:r>
            <a:r>
              <a:rPr lang="tr-TR" altLang="tr-TR" sz="3000" b="1" dirty="0">
                <a:solidFill>
                  <a:srgbClr val="000000"/>
                </a:solidFill>
              </a:rPr>
              <a:t>dönenler</a:t>
            </a:r>
            <a:r>
              <a:rPr lang="en-US" altLang="tr-TR" sz="3000" dirty="0">
                <a:solidFill>
                  <a:srgbClr val="000000"/>
                </a:solidFill>
              </a:rPr>
              <a:t> 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endParaRPr lang="en-US" altLang="tr-TR" sz="3000" dirty="0" smtClean="0">
              <a:solidFill>
                <a:srgbClr val="000000"/>
              </a:solidFill>
            </a:endParaRPr>
          </a:p>
        </p:txBody>
      </p:sp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-838200" y="152400"/>
            <a:ext cx="103632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/>
            </a:r>
            <a:br>
              <a:rPr lang="en-US" dirty="0" smtClean="0">
                <a:ea typeface="+mj-ea"/>
                <a:cs typeface="+mj-cs"/>
              </a:rPr>
            </a:br>
            <a:r>
              <a:rPr lang="tr-TR" sz="4900" b="1" dirty="0" smtClean="0">
                <a:ea typeface="+mj-ea"/>
                <a:cs typeface="+mj-cs"/>
              </a:rPr>
              <a:t>Acil Koruma Kapsamındakiler</a:t>
            </a:r>
            <a:endParaRPr lang="en-US" sz="4900" b="1" dirty="0"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DSC_192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4724400"/>
            <a:ext cx="298608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4" descr="haiti-05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724400"/>
            <a:ext cx="33162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5" descr="DSC_031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724400"/>
            <a:ext cx="29178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14400" y="2438400"/>
            <a:ext cx="2159000" cy="49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tr-TR" dirty="0" smtClean="0"/>
              <a:t>sığınmacı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96000" y="2438400"/>
            <a:ext cx="2160587" cy="49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tr-TR" dirty="0" smtClean="0"/>
              <a:t>vatansız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8200" y="4038600"/>
            <a:ext cx="2159000" cy="49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IDPs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72200" y="4038600"/>
            <a:ext cx="2160587" cy="49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tr-TR" dirty="0" smtClean="0"/>
              <a:t>kampta yaşayanlar</a:t>
            </a:r>
            <a:endParaRPr lang="en-US" dirty="0"/>
          </a:p>
        </p:txBody>
      </p:sp>
      <p:sp>
        <p:nvSpPr>
          <p:cNvPr id="31761" name="TextBox 13"/>
          <p:cNvSpPr txBox="1">
            <a:spLocks noChangeArrowheads="1"/>
          </p:cNvSpPr>
          <p:nvPr/>
        </p:nvSpPr>
        <p:spPr bwMode="auto">
          <a:xfrm>
            <a:off x="990600" y="1600200"/>
            <a:ext cx="187325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5000" b="1">
                <a:solidFill>
                  <a:srgbClr val="000000"/>
                </a:solidFill>
              </a:rPr>
              <a:t>46%</a:t>
            </a:r>
          </a:p>
        </p:txBody>
      </p:sp>
      <p:sp>
        <p:nvSpPr>
          <p:cNvPr id="31762" name="TextBox 14"/>
          <p:cNvSpPr txBox="1">
            <a:spLocks noChangeArrowheads="1"/>
          </p:cNvSpPr>
          <p:nvPr/>
        </p:nvSpPr>
        <p:spPr bwMode="auto">
          <a:xfrm>
            <a:off x="6248400" y="1600200"/>
            <a:ext cx="18716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5000" b="1">
                <a:solidFill>
                  <a:srgbClr val="000000"/>
                </a:solidFill>
              </a:rPr>
              <a:t>54%</a:t>
            </a:r>
          </a:p>
        </p:txBody>
      </p:sp>
      <p:sp>
        <p:nvSpPr>
          <p:cNvPr id="31763" name="TextBox 15"/>
          <p:cNvSpPr txBox="1">
            <a:spLocks noChangeArrowheads="1"/>
          </p:cNvSpPr>
          <p:nvPr/>
        </p:nvSpPr>
        <p:spPr bwMode="auto">
          <a:xfrm>
            <a:off x="6324600" y="3200400"/>
            <a:ext cx="18716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5000" b="1">
                <a:solidFill>
                  <a:srgbClr val="000000"/>
                </a:solidFill>
              </a:rPr>
              <a:t>56%</a:t>
            </a:r>
          </a:p>
        </p:txBody>
      </p:sp>
      <p:sp>
        <p:nvSpPr>
          <p:cNvPr id="31764" name="TextBox 16"/>
          <p:cNvSpPr txBox="1">
            <a:spLocks noChangeArrowheads="1"/>
          </p:cNvSpPr>
          <p:nvPr/>
        </p:nvSpPr>
        <p:spPr bwMode="auto">
          <a:xfrm>
            <a:off x="1066800" y="3200400"/>
            <a:ext cx="187325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5000" b="1">
                <a:solidFill>
                  <a:srgbClr val="000000"/>
                </a:solidFill>
              </a:rPr>
              <a:t>47%</a:t>
            </a:r>
          </a:p>
        </p:txBody>
      </p:sp>
      <p:sp>
        <p:nvSpPr>
          <p:cNvPr id="31765" name="TextBox 17"/>
          <p:cNvSpPr txBox="1">
            <a:spLocks noChangeArrowheads="1"/>
          </p:cNvSpPr>
          <p:nvPr/>
        </p:nvSpPr>
        <p:spPr bwMode="auto">
          <a:xfrm>
            <a:off x="3048000" y="2286000"/>
            <a:ext cx="316865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5000" b="1" dirty="0" smtClean="0">
                <a:solidFill>
                  <a:srgbClr val="000000"/>
                </a:solidFill>
              </a:rPr>
              <a:t>ÇOCUK</a:t>
            </a:r>
            <a:endParaRPr lang="en-US" altLang="tr-TR" sz="5000" b="1" dirty="0">
              <a:solidFill>
                <a:srgbClr val="000000"/>
              </a:solidFill>
            </a:endParaRPr>
          </a:p>
        </p:txBody>
      </p:sp>
      <p:sp>
        <p:nvSpPr>
          <p:cNvPr id="8500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 smtClean="0">
                <a:ea typeface="+mj-ea"/>
                <a:cs typeface="+mj-cs"/>
              </a:rPr>
              <a:t>Acil Koruma Kapsamındakiler</a:t>
            </a:r>
            <a:endParaRPr lang="en-US" b="1" dirty="0"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15025" y="2362200"/>
            <a:ext cx="5867400" cy="5184775"/>
          </a:xfrm>
        </p:spPr>
        <p:txBody>
          <a:bodyPr/>
          <a:lstStyle/>
          <a:p>
            <a:pPr marL="449263" indent="-449263" algn="ctr" eaLnBrk="1" hangingPunct="1">
              <a:spcAft>
                <a:spcPts val="600"/>
              </a:spcAft>
              <a:buClrTx/>
              <a:buFontTx/>
              <a:buNone/>
            </a:pPr>
            <a:r>
              <a:rPr lang="tr-TR" altLang="tr-TR" sz="26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6 Temel Hedef</a:t>
            </a:r>
            <a:r>
              <a:rPr lang="en-US" altLang="tr-TR" sz="26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 marL="449263" indent="-449263" eaLnBrk="1" hangingPunct="1">
              <a:buClrTx/>
              <a:buFont typeface="Symbol" panose="05050102010706020507" pitchFamily="18" charset="2"/>
              <a:buNone/>
            </a:pPr>
            <a:r>
              <a:rPr lang="en-US" altLang="tr-TR" sz="2600" dirty="0" smtClean="0">
                <a:solidFill>
                  <a:schemeClr val="tx1"/>
                </a:solidFill>
                <a:cs typeface="Arial" panose="020B0604020202020204" pitchFamily="34" charset="0"/>
              </a:rPr>
              <a:t>1. </a:t>
            </a:r>
            <a:r>
              <a:rPr lang="tr-TR" altLang="tr-TR" sz="2600" dirty="0" smtClean="0">
                <a:solidFill>
                  <a:schemeClr val="tx1"/>
                </a:solidFill>
                <a:cs typeface="Arial" panose="020B0604020202020204" pitchFamily="34" charset="0"/>
              </a:rPr>
              <a:t>Çocuklar yaşadıkları, eğitim gördükleri ve oynadıkları alanlarda </a:t>
            </a:r>
            <a:r>
              <a:rPr lang="tr-TR" altLang="tr-TR" sz="26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güven</a:t>
            </a:r>
            <a:r>
              <a:rPr lang="tr-TR" altLang="tr-TR" sz="2600" dirty="0" smtClean="0">
                <a:solidFill>
                  <a:schemeClr val="tx1"/>
                </a:solidFill>
                <a:cs typeface="Arial" panose="020B0604020202020204" pitchFamily="34" charset="0"/>
              </a:rPr>
              <a:t> içerisinde olmalıdır</a:t>
            </a:r>
            <a:endParaRPr lang="en-US" altLang="tr-TR" sz="26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49263" indent="-449263" eaLnBrk="1" hangingPunct="1">
              <a:buClrTx/>
              <a:buFont typeface="Symbol" panose="05050102010706020507" pitchFamily="18" charset="2"/>
              <a:buNone/>
            </a:pPr>
            <a:r>
              <a:rPr lang="en-US" altLang="tr-TR" sz="2600" dirty="0" smtClean="0">
                <a:solidFill>
                  <a:schemeClr val="tx1"/>
                </a:solidFill>
                <a:cs typeface="Arial" panose="020B0604020202020204" pitchFamily="34" charset="0"/>
              </a:rPr>
              <a:t>2. </a:t>
            </a:r>
            <a:r>
              <a:rPr lang="tr-TR" altLang="tr-TR" sz="2600" dirty="0" smtClean="0">
                <a:solidFill>
                  <a:schemeClr val="tx1"/>
                </a:solidFill>
                <a:cs typeface="Arial" panose="020B0604020202020204" pitchFamily="34" charset="0"/>
              </a:rPr>
              <a:t>Koruma programlarına çocukların </a:t>
            </a:r>
            <a:r>
              <a:rPr lang="tr-TR" altLang="tr-TR" sz="26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katılımı</a:t>
            </a:r>
            <a:r>
              <a:rPr lang="tr-TR" altLang="tr-TR" sz="2600" dirty="0" smtClean="0">
                <a:solidFill>
                  <a:schemeClr val="tx1"/>
                </a:solidFill>
                <a:cs typeface="Arial" panose="020B0604020202020204" pitchFamily="34" charset="0"/>
              </a:rPr>
              <a:t> sağlanmalıdır</a:t>
            </a:r>
            <a:endParaRPr lang="en-US" altLang="ja-JP" sz="26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49263" indent="-449263" eaLnBrk="1" hangingPunct="1">
              <a:buClrTx/>
              <a:buFont typeface="Symbol" panose="05050102010706020507" pitchFamily="18" charset="2"/>
              <a:buNone/>
            </a:pPr>
            <a:r>
              <a:rPr lang="en-US" altLang="tr-TR" sz="2600" dirty="0" smtClean="0">
                <a:solidFill>
                  <a:schemeClr val="tx1"/>
                </a:solidFill>
                <a:cs typeface="Arial" panose="020B0604020202020204" pitchFamily="34" charset="0"/>
              </a:rPr>
              <a:t>3. </a:t>
            </a:r>
            <a:r>
              <a:rPr lang="tr-TR" altLang="tr-TR" sz="2600" dirty="0" smtClean="0">
                <a:solidFill>
                  <a:schemeClr val="tx1"/>
                </a:solidFill>
                <a:cs typeface="Arial" panose="020B0604020202020204" pitchFamily="34" charset="0"/>
              </a:rPr>
              <a:t>Çocukların </a:t>
            </a:r>
            <a:r>
              <a:rPr lang="tr-TR" altLang="tr-TR" sz="26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çocuk dostu uygulamalara</a:t>
            </a:r>
            <a:r>
              <a:rPr lang="tr-TR" altLang="tr-TR" sz="2600" dirty="0" smtClean="0">
                <a:solidFill>
                  <a:schemeClr val="tx1"/>
                </a:solidFill>
                <a:cs typeface="Arial" panose="020B0604020202020204" pitchFamily="34" charset="0"/>
              </a:rPr>
              <a:t> erişimleri sağlanmalıdır</a:t>
            </a:r>
            <a:endParaRPr lang="en-US" altLang="tr-TR" sz="260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5843" name="Picture 6" descr="C:\Documents and Settings\Marcuell\Desktop\New cover 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52600"/>
            <a:ext cx="2865438" cy="850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itle 1"/>
          <p:cNvSpPr txBox="1">
            <a:spLocks/>
          </p:cNvSpPr>
          <p:nvPr/>
        </p:nvSpPr>
        <p:spPr bwMode="auto">
          <a:xfrm>
            <a:off x="0" y="107950"/>
            <a:ext cx="9144000" cy="126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Clr>
                <a:srgbClr val="0066CC"/>
              </a:buClr>
              <a:buSzTx/>
              <a:buFont typeface="Wingdings" panose="05000000000000000000" pitchFamily="2" charset="2"/>
              <a:buNone/>
            </a:pPr>
            <a:r>
              <a:rPr lang="en-US" altLang="tr-TR" sz="3200" b="1" dirty="0">
                <a:solidFill>
                  <a:schemeClr val="bg1"/>
                </a:solidFill>
              </a:rPr>
              <a:t/>
            </a:r>
            <a:br>
              <a:rPr lang="en-US" altLang="tr-TR" sz="3200" b="1" dirty="0">
                <a:solidFill>
                  <a:schemeClr val="bg1"/>
                </a:solidFill>
              </a:rPr>
            </a:br>
            <a:r>
              <a:rPr lang="tr-TR" altLang="tr-TR" sz="3200" b="1" dirty="0" smtClean="0">
                <a:solidFill>
                  <a:schemeClr val="bg1"/>
                </a:solidFill>
              </a:rPr>
              <a:t>Çocuk Koruma Çerçevesi</a:t>
            </a:r>
            <a:endParaRPr lang="en-US" altLang="tr-TR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Content Placeholder 2"/>
          <p:cNvSpPr>
            <a:spLocks noGrp="1"/>
          </p:cNvSpPr>
          <p:nvPr>
            <p:ph idx="1"/>
          </p:nvPr>
        </p:nvSpPr>
        <p:spPr>
          <a:xfrm>
            <a:off x="304800" y="2133600"/>
            <a:ext cx="5511800" cy="5184775"/>
          </a:xfrm>
        </p:spPr>
        <p:txBody>
          <a:bodyPr rtlCol="0">
            <a:noAutofit/>
          </a:bodyPr>
          <a:lstStyle/>
          <a:p>
            <a:pPr marL="449263" indent="-449263" eaLnBrk="1" fontAlgn="auto" hangingPunct="1">
              <a:spcAft>
                <a:spcPts val="600"/>
              </a:spcAft>
              <a:buClrTx/>
              <a:buFontTx/>
              <a:buNone/>
              <a:defRPr/>
            </a:pPr>
            <a:r>
              <a:rPr lang="tr-TR" sz="3000" dirty="0" smtClean="0">
                <a:solidFill>
                  <a:srgbClr val="000000"/>
                </a:solidFill>
                <a:ea typeface="+mn-ea"/>
                <a:cs typeface="Arial" charset="0"/>
              </a:rPr>
              <a:t>            </a:t>
            </a:r>
            <a:r>
              <a:rPr lang="tr-TR" sz="3000" b="1" dirty="0" smtClean="0">
                <a:solidFill>
                  <a:srgbClr val="000000"/>
                </a:solidFill>
                <a:ea typeface="+mn-ea"/>
                <a:cs typeface="Arial" charset="0"/>
              </a:rPr>
              <a:t>6 Temel Hedef</a:t>
            </a:r>
            <a:r>
              <a:rPr lang="en-US" sz="3000" dirty="0" smtClean="0">
                <a:solidFill>
                  <a:srgbClr val="000000"/>
                </a:solidFill>
                <a:ea typeface="+mn-ea"/>
                <a:cs typeface="Arial" charset="0"/>
              </a:rPr>
              <a:t>:</a:t>
            </a:r>
            <a:endParaRPr lang="en-US" sz="3000" dirty="0">
              <a:solidFill>
                <a:srgbClr val="000000"/>
              </a:solidFill>
              <a:ea typeface="+mn-ea"/>
              <a:cs typeface="Arial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Symbol" panose="05050102010706020507" pitchFamily="18" charset="2"/>
              <a:buNone/>
              <a:defRPr/>
            </a:pPr>
            <a:r>
              <a:rPr lang="en-US" sz="3000" dirty="0" smtClean="0">
                <a:solidFill>
                  <a:srgbClr val="000000"/>
                </a:solidFill>
                <a:ea typeface="+mn-ea"/>
                <a:cs typeface="Arial" charset="0"/>
              </a:rPr>
              <a:t>4. </a:t>
            </a:r>
            <a:r>
              <a:rPr lang="tr-TR" sz="3000" dirty="0" smtClean="0">
                <a:solidFill>
                  <a:srgbClr val="000000"/>
                </a:solidFill>
                <a:ea typeface="+mn-ea"/>
                <a:cs typeface="Arial" charset="0"/>
              </a:rPr>
              <a:t>Çocuklar </a:t>
            </a:r>
            <a:r>
              <a:rPr lang="tr-TR" sz="3000" b="1" dirty="0" smtClean="0">
                <a:solidFill>
                  <a:srgbClr val="000000"/>
                </a:solidFill>
                <a:ea typeface="+mn-ea"/>
                <a:cs typeface="Arial" charset="0"/>
              </a:rPr>
              <a:t>resmi kayıt</a:t>
            </a:r>
            <a:r>
              <a:rPr lang="tr-TR" sz="3000" dirty="0" smtClean="0">
                <a:solidFill>
                  <a:srgbClr val="000000"/>
                </a:solidFill>
                <a:ea typeface="+mn-ea"/>
                <a:cs typeface="Arial" charset="0"/>
              </a:rPr>
              <a:t> altına alınmalıdır</a:t>
            </a:r>
            <a:endParaRPr lang="en-US" sz="3000" dirty="0" smtClean="0">
              <a:solidFill>
                <a:srgbClr val="000000"/>
              </a:solidFill>
              <a:ea typeface="+mn-ea"/>
              <a:cs typeface="Arial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Symbol" panose="05050102010706020507" pitchFamily="18" charset="2"/>
              <a:buNone/>
              <a:defRPr/>
            </a:pPr>
            <a:r>
              <a:rPr lang="en-US" sz="3000" dirty="0" smtClean="0">
                <a:solidFill>
                  <a:srgbClr val="000000"/>
                </a:solidFill>
                <a:ea typeface="+mn-ea"/>
                <a:cs typeface="Arial" charset="0"/>
              </a:rPr>
              <a:t>5. </a:t>
            </a:r>
            <a:r>
              <a:rPr lang="tr-TR" sz="3000" b="1" dirty="0" smtClean="0">
                <a:solidFill>
                  <a:srgbClr val="000000"/>
                </a:solidFill>
                <a:ea typeface="+mn-ea"/>
                <a:cs typeface="Arial" charset="0"/>
              </a:rPr>
              <a:t>Özel desteğe </a:t>
            </a:r>
            <a:r>
              <a:rPr lang="tr-TR" sz="3000" dirty="0" smtClean="0">
                <a:solidFill>
                  <a:srgbClr val="000000"/>
                </a:solidFill>
                <a:ea typeface="+mn-ea"/>
                <a:cs typeface="Arial" charset="0"/>
              </a:rPr>
              <a:t>ihtiyaç duyan çocuklara destek verilmelidir</a:t>
            </a:r>
            <a:endParaRPr lang="en-US" sz="3000" dirty="0">
              <a:solidFill>
                <a:srgbClr val="000000"/>
              </a:solidFill>
              <a:ea typeface="+mn-ea"/>
              <a:cs typeface="Arial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Symbol" panose="05050102010706020507" pitchFamily="18" charset="2"/>
              <a:buNone/>
              <a:defRPr/>
            </a:pPr>
            <a:r>
              <a:rPr lang="en-US" sz="3000" dirty="0" smtClean="0">
                <a:solidFill>
                  <a:srgbClr val="000000"/>
                </a:solidFill>
                <a:ea typeface="+mn-ea"/>
                <a:cs typeface="Arial" charset="0"/>
              </a:rPr>
              <a:t>6. </a:t>
            </a:r>
            <a:r>
              <a:rPr lang="tr-TR" sz="3000" dirty="0" smtClean="0">
                <a:solidFill>
                  <a:srgbClr val="000000"/>
                </a:solidFill>
                <a:ea typeface="+mn-ea"/>
                <a:cs typeface="Arial" charset="0"/>
              </a:rPr>
              <a:t>Çocukların </a:t>
            </a:r>
            <a:r>
              <a:rPr lang="tr-TR" sz="3000" b="1" dirty="0" smtClean="0">
                <a:solidFill>
                  <a:srgbClr val="000000"/>
                </a:solidFill>
                <a:ea typeface="+mn-ea"/>
                <a:cs typeface="Arial" charset="0"/>
              </a:rPr>
              <a:t>yüksek yararını</a:t>
            </a:r>
            <a:r>
              <a:rPr lang="tr-TR" sz="3000" dirty="0" smtClean="0">
                <a:solidFill>
                  <a:srgbClr val="000000"/>
                </a:solidFill>
                <a:ea typeface="+mn-ea"/>
                <a:cs typeface="Arial" charset="0"/>
              </a:rPr>
              <a:t> sağlayacak kalıcı çözümler bulunmalıdır</a:t>
            </a:r>
            <a:endParaRPr lang="en-US" sz="3000" dirty="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pic>
        <p:nvPicPr>
          <p:cNvPr id="37891" name="Picture 6" descr="C:\Documents and Settings\Marcuell\Desktop\New cover 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52600"/>
            <a:ext cx="2865438" cy="850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1"/>
          <p:cNvSpPr txBox="1">
            <a:spLocks/>
          </p:cNvSpPr>
          <p:nvPr/>
        </p:nvSpPr>
        <p:spPr bwMode="auto">
          <a:xfrm>
            <a:off x="32197" y="214313"/>
            <a:ext cx="9144000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Clr>
                <a:srgbClr val="0066CC"/>
              </a:buClr>
              <a:buSzTx/>
              <a:buFont typeface="Wingdings" panose="05000000000000000000" pitchFamily="2" charset="2"/>
              <a:buNone/>
            </a:pPr>
            <a:r>
              <a:rPr lang="en-US" altLang="tr-TR" sz="3200" b="1" dirty="0">
                <a:solidFill>
                  <a:schemeClr val="bg1"/>
                </a:solidFill>
              </a:rPr>
              <a:t/>
            </a:r>
            <a:br>
              <a:rPr lang="en-US" altLang="tr-TR" sz="3200" b="1" dirty="0">
                <a:solidFill>
                  <a:schemeClr val="bg1"/>
                </a:solidFill>
              </a:rPr>
            </a:br>
            <a:r>
              <a:rPr lang="tr-TR" altLang="tr-TR" sz="3200" b="1" dirty="0">
                <a:solidFill>
                  <a:schemeClr val="bg1"/>
                </a:solidFill>
              </a:rPr>
              <a:t>Çocuk Koruma Çerçevesi</a:t>
            </a:r>
            <a:endParaRPr lang="en-US" altLang="tr-TR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48882835"/>
              </p:ext>
            </p:extLst>
          </p:nvPr>
        </p:nvGraphicFramePr>
        <p:xfrm>
          <a:off x="5195" y="2057399"/>
          <a:ext cx="4338206" cy="446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39956101"/>
              </p:ext>
            </p:extLst>
          </p:nvPr>
        </p:nvGraphicFramePr>
        <p:xfrm>
          <a:off x="3318933" y="1850136"/>
          <a:ext cx="5603233" cy="507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4197607020"/>
              </p:ext>
            </p:extLst>
          </p:nvPr>
        </p:nvGraphicFramePr>
        <p:xfrm>
          <a:off x="6417732" y="381000"/>
          <a:ext cx="2116668" cy="289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41989" name="Group 27"/>
          <p:cNvGrpSpPr>
            <a:grpSpLocks/>
          </p:cNvGrpSpPr>
          <p:nvPr/>
        </p:nvGrpSpPr>
        <p:grpSpPr bwMode="auto">
          <a:xfrm>
            <a:off x="514350" y="381000"/>
            <a:ext cx="5581650" cy="1822450"/>
            <a:chOff x="2775402" y="-15792"/>
            <a:chExt cx="2173364" cy="2132458"/>
          </a:xfrm>
        </p:grpSpPr>
        <p:sp>
          <p:nvSpPr>
            <p:cNvPr id="29" name="Shape 28"/>
            <p:cNvSpPr>
              <a:spLocks/>
            </p:cNvSpPr>
            <p:nvPr/>
          </p:nvSpPr>
          <p:spPr bwMode="auto">
            <a:xfrm rot="183910">
              <a:off x="2775402" y="-15792"/>
              <a:ext cx="2062718" cy="1876117"/>
            </a:xfrm>
            <a:custGeom>
              <a:avLst/>
              <a:gdLst>
                <a:gd name="T0" fmla="*/ 0 w 2062421"/>
                <a:gd name="T1" fmla="*/ 1876117 h 1875229"/>
                <a:gd name="T2" fmla="*/ 1474374 w 2062421"/>
                <a:gd name="T3" fmla="*/ 234515 h 1875229"/>
                <a:gd name="T4" fmla="*/ 1447959 w 2062421"/>
                <a:gd name="T5" fmla="*/ 0 h 1875229"/>
                <a:gd name="T6" fmla="*/ 2062718 w 2062421"/>
                <a:gd name="T7" fmla="*/ 580593 h 1875229"/>
                <a:gd name="T8" fmla="*/ 1599882 w 2062421"/>
                <a:gd name="T9" fmla="*/ 1348796 h 1875229"/>
                <a:gd name="T10" fmla="*/ 1573468 w 2062421"/>
                <a:gd name="T11" fmla="*/ 1114282 h 1875229"/>
                <a:gd name="T12" fmla="*/ 0 w 2062421"/>
                <a:gd name="T13" fmla="*/ 1876117 h 18752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62421" h="1875229">
                  <a:moveTo>
                    <a:pt x="0" y="1875229"/>
                  </a:moveTo>
                  <a:cubicBezTo>
                    <a:pt x="229158" y="1041794"/>
                    <a:pt x="720545" y="494852"/>
                    <a:pt x="1474162" y="234404"/>
                  </a:cubicBezTo>
                  <a:lnTo>
                    <a:pt x="1447751" y="0"/>
                  </a:lnTo>
                  <a:lnTo>
                    <a:pt x="2062421" y="580318"/>
                  </a:lnTo>
                  <a:lnTo>
                    <a:pt x="1599652" y="1348158"/>
                  </a:lnTo>
                  <a:lnTo>
                    <a:pt x="1573241" y="1113755"/>
                  </a:lnTo>
                  <a:cubicBezTo>
                    <a:pt x="868150" y="1217934"/>
                    <a:pt x="343737" y="1471759"/>
                    <a:pt x="0" y="1875229"/>
                  </a:cubicBezTo>
                  <a:close/>
                </a:path>
              </a:pathLst>
            </a:custGeom>
            <a:gradFill rotWithShape="1">
              <a:gsLst>
                <a:gs pos="0">
                  <a:srgbClr val="95A5FF"/>
                </a:gs>
                <a:gs pos="100000">
                  <a:srgbClr val="3C5CDA"/>
                </a:gs>
              </a:gsLst>
              <a:lin ang="540000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tr-TR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2806309" y="169962"/>
              <a:ext cx="793068" cy="312067"/>
            </a:xfrm>
            <a:custGeom>
              <a:avLst/>
              <a:gdLst>
                <a:gd name="connsiteX0" fmla="*/ 0 w 792564"/>
                <a:gd name="connsiteY0" fmla="*/ 0 h 311573"/>
                <a:gd name="connsiteX1" fmla="*/ 792564 w 792564"/>
                <a:gd name="connsiteY1" fmla="*/ 0 h 311573"/>
                <a:gd name="connsiteX2" fmla="*/ 792564 w 792564"/>
                <a:gd name="connsiteY2" fmla="*/ 311573 h 311573"/>
                <a:gd name="connsiteX3" fmla="*/ 0 w 792564"/>
                <a:gd name="connsiteY3" fmla="*/ 311573 h 311573"/>
                <a:gd name="connsiteX4" fmla="*/ 0 w 792564"/>
                <a:gd name="connsiteY4" fmla="*/ 0 h 31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564" h="311573">
                  <a:moveTo>
                    <a:pt x="0" y="0"/>
                  </a:moveTo>
                  <a:lnTo>
                    <a:pt x="792564" y="0"/>
                  </a:lnTo>
                  <a:lnTo>
                    <a:pt x="792564" y="311573"/>
                  </a:lnTo>
                  <a:lnTo>
                    <a:pt x="0" y="3115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2860" tIns="22860" rIns="22860" bIns="22860" spcCol="1270" anchor="b"/>
            <a:lstStyle/>
            <a:p>
              <a:pPr algn="ctr" defTabSz="8001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3877538" y="1804599"/>
              <a:ext cx="1071228" cy="312067"/>
            </a:xfrm>
            <a:custGeom>
              <a:avLst/>
              <a:gdLst>
                <a:gd name="connsiteX0" fmla="*/ 0 w 1071033"/>
                <a:gd name="connsiteY0" fmla="*/ 0 h 311573"/>
                <a:gd name="connsiteX1" fmla="*/ 1071033 w 1071033"/>
                <a:gd name="connsiteY1" fmla="*/ 0 h 311573"/>
                <a:gd name="connsiteX2" fmla="*/ 1071033 w 1071033"/>
                <a:gd name="connsiteY2" fmla="*/ 311573 h 311573"/>
                <a:gd name="connsiteX3" fmla="*/ 0 w 1071033"/>
                <a:gd name="connsiteY3" fmla="*/ 311573 h 311573"/>
                <a:gd name="connsiteX4" fmla="*/ 0 w 1071033"/>
                <a:gd name="connsiteY4" fmla="*/ 0 h 31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033" h="311573">
                  <a:moveTo>
                    <a:pt x="0" y="0"/>
                  </a:moveTo>
                  <a:lnTo>
                    <a:pt x="1071033" y="0"/>
                  </a:lnTo>
                  <a:lnTo>
                    <a:pt x="1071033" y="311573"/>
                  </a:lnTo>
                  <a:lnTo>
                    <a:pt x="0" y="3115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22860" tIns="22860" rIns="22860" bIns="22860" spcCol="1270"/>
            <a:lstStyle/>
            <a:p>
              <a:pPr algn="ctr" defTabSz="8001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21218341">
            <a:off x="1025961" y="984160"/>
            <a:ext cx="4575229" cy="4924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6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/>
                <a:ea typeface="+mn-ea"/>
              </a:rPr>
              <a:t>Çocuk Koruma Sistem Yaklaşımı </a:t>
            </a:r>
            <a:endParaRPr lang="en-CA" sz="26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/>
              <a:ea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88013" y="4686300"/>
            <a:ext cx="3455987" cy="21605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marL="571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300"/>
              </a:spcAft>
            </a:pPr>
            <a:r>
              <a:rPr lang="tr-TR" altLang="tr-TR" dirty="0" smtClean="0">
                <a:cs typeface="Arial" panose="020B0604020202020204" pitchFamily="34" charset="0"/>
              </a:rPr>
              <a:t>Sistem Yaklaşımı</a:t>
            </a:r>
            <a:r>
              <a:rPr lang="en-GB" altLang="tr-TR" dirty="0" smtClean="0">
                <a:cs typeface="Arial" panose="020B0604020202020204" pitchFamily="34" charset="0"/>
              </a:rPr>
              <a:t>:</a:t>
            </a:r>
            <a:endParaRPr lang="en-GB" altLang="tr-TR" dirty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altLang="tr-TR" dirty="0" smtClean="0">
                <a:cs typeface="Arial" panose="020B0604020202020204" pitchFamily="34" charset="0"/>
              </a:rPr>
              <a:t> Duruma yönelik </a:t>
            </a:r>
            <a:r>
              <a:rPr lang="tr-TR" altLang="tr-TR" i="1" dirty="0" smtClean="0">
                <a:cs typeface="Arial" panose="020B0604020202020204" pitchFamily="34" charset="0"/>
              </a:rPr>
              <a:t>bütüncül</a:t>
            </a:r>
            <a:r>
              <a:rPr lang="tr-TR" altLang="tr-TR" dirty="0" smtClean="0">
                <a:cs typeface="Arial" panose="020B0604020202020204" pitchFamily="34" charset="0"/>
              </a:rPr>
              <a:t> bakış açısı benimser </a:t>
            </a:r>
            <a:endParaRPr lang="en-GB" altLang="tr-TR" dirty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altLang="tr-TR" i="1" dirty="0" smtClean="0">
                <a:cs typeface="Arial" panose="020B0604020202020204" pitchFamily="34" charset="0"/>
              </a:rPr>
              <a:t>Parçadan</a:t>
            </a:r>
            <a:r>
              <a:rPr lang="tr-TR" altLang="tr-TR" dirty="0" smtClean="0">
                <a:cs typeface="Arial" panose="020B0604020202020204" pitchFamily="34" charset="0"/>
              </a:rPr>
              <a:t> bütüne ilerler</a:t>
            </a:r>
            <a:endParaRPr lang="en-GB" altLang="tr-TR" dirty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altLang="tr-TR" i="1" dirty="0" smtClean="0">
                <a:cs typeface="Arial" panose="020B0604020202020204" pitchFamily="34" charset="0"/>
              </a:rPr>
              <a:t>Koruyucu çevreyi</a:t>
            </a:r>
            <a:r>
              <a:rPr lang="tr-TR" altLang="tr-TR" dirty="0" smtClean="0">
                <a:cs typeface="Arial" panose="020B0604020202020204" pitchFamily="34" charset="0"/>
              </a:rPr>
              <a:t> destekler</a:t>
            </a:r>
            <a:endParaRPr lang="en-GB" altLang="tr-TR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Content Placeholder 1"/>
          <p:cNvSpPr>
            <a:spLocks noGrp="1"/>
          </p:cNvSpPr>
          <p:nvPr>
            <p:ph idx="1"/>
          </p:nvPr>
        </p:nvSpPr>
        <p:spPr>
          <a:xfrm>
            <a:off x="1066800" y="1828800"/>
            <a:ext cx="7620000" cy="46783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tr-TR" sz="3200" b="1" dirty="0" smtClean="0">
                <a:solidFill>
                  <a:schemeClr val="tx1"/>
                </a:solidFill>
              </a:rPr>
              <a:t/>
            </a:r>
            <a:br>
              <a:rPr lang="en-US" altLang="tr-TR" sz="3200" b="1" dirty="0" smtClean="0">
                <a:solidFill>
                  <a:schemeClr val="tx1"/>
                </a:solidFill>
              </a:rPr>
            </a:br>
            <a:r>
              <a:rPr lang="en-US" altLang="tr-TR" sz="3200" b="1" dirty="0" smtClean="0">
                <a:solidFill>
                  <a:schemeClr val="tx1"/>
                </a:solidFill>
              </a:rPr>
              <a:t>1. </a:t>
            </a:r>
            <a:r>
              <a:rPr lang="tr-TR" altLang="tr-TR" sz="3200" b="1" dirty="0" smtClean="0">
                <a:solidFill>
                  <a:schemeClr val="tx1"/>
                </a:solidFill>
              </a:rPr>
              <a:t>Aileden ayrı düşme</a:t>
            </a:r>
            <a:endParaRPr lang="en-US" altLang="tr-TR" sz="3200" b="1" dirty="0" smtClean="0">
              <a:solidFill>
                <a:schemeClr val="tx1"/>
              </a:solidFill>
            </a:endParaRPr>
          </a:p>
          <a:p>
            <a:pPr marL="0" indent="0" eaLnBrk="1" hangingPunct="1">
              <a:buClrTx/>
              <a:buFont typeface="Symbol" panose="05050102010706020507" pitchFamily="18" charset="2"/>
              <a:buNone/>
            </a:pPr>
            <a:r>
              <a:rPr lang="en-US" altLang="tr-TR" sz="3200" b="1" dirty="0" smtClean="0">
                <a:solidFill>
                  <a:schemeClr val="tx1"/>
                </a:solidFill>
              </a:rPr>
              <a:t>2. </a:t>
            </a:r>
            <a:r>
              <a:rPr lang="tr-TR" altLang="tr-TR" sz="3200" b="1" dirty="0" smtClean="0">
                <a:solidFill>
                  <a:schemeClr val="tx1"/>
                </a:solidFill>
              </a:rPr>
              <a:t>Sömürü ve Cinsiyete Dayalı Şiddet</a:t>
            </a:r>
            <a:endParaRPr lang="en-US" altLang="tr-TR" sz="3200" b="1" dirty="0" smtClean="0">
              <a:solidFill>
                <a:schemeClr val="tx1"/>
              </a:solidFill>
            </a:endParaRPr>
          </a:p>
          <a:p>
            <a:pPr marL="0" indent="0" eaLnBrk="1" hangingPunct="1">
              <a:buClrTx/>
              <a:buFontTx/>
              <a:buNone/>
            </a:pPr>
            <a:r>
              <a:rPr lang="en-US" altLang="tr-TR" sz="3200" b="1" dirty="0" smtClean="0">
                <a:solidFill>
                  <a:schemeClr val="tx1"/>
                </a:solidFill>
              </a:rPr>
              <a:t>3. </a:t>
            </a:r>
            <a:r>
              <a:rPr lang="tr-TR" altLang="tr-TR" sz="3200" b="1" dirty="0" smtClean="0">
                <a:solidFill>
                  <a:schemeClr val="tx1"/>
                </a:solidFill>
              </a:rPr>
              <a:t>Çocukların silahlı gruplara katılması</a:t>
            </a:r>
            <a:endParaRPr lang="en-US" altLang="tr-TR" sz="3200" b="1" dirty="0" smtClean="0">
              <a:solidFill>
                <a:schemeClr val="tx1"/>
              </a:solidFill>
            </a:endParaRPr>
          </a:p>
          <a:p>
            <a:pPr marL="0" indent="0" eaLnBrk="1" hangingPunct="1">
              <a:buClrTx/>
              <a:buFontTx/>
              <a:buNone/>
            </a:pPr>
            <a:r>
              <a:rPr lang="en-US" altLang="tr-TR" sz="3200" b="1" dirty="0" smtClean="0">
                <a:solidFill>
                  <a:schemeClr val="tx1"/>
                </a:solidFill>
              </a:rPr>
              <a:t>4. </a:t>
            </a:r>
            <a:r>
              <a:rPr lang="tr-TR" altLang="tr-TR" sz="3200" b="1" dirty="0" smtClean="0">
                <a:solidFill>
                  <a:schemeClr val="tx1"/>
                </a:solidFill>
              </a:rPr>
              <a:t>Fiziksel zarar</a:t>
            </a:r>
            <a:endParaRPr lang="en-US" altLang="tr-TR" sz="3200" b="1" dirty="0" smtClean="0">
              <a:solidFill>
                <a:schemeClr val="tx1"/>
              </a:solidFill>
            </a:endParaRPr>
          </a:p>
          <a:p>
            <a:pPr marL="0" indent="0" eaLnBrk="1" hangingPunct="1">
              <a:buFontTx/>
              <a:buNone/>
            </a:pPr>
            <a:endParaRPr lang="en-US" altLang="tr-TR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690312"/>
            <a:ext cx="8305800" cy="111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tr-TR" sz="4400" b="1" dirty="0" smtClean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Çocuk Koruma Alanları</a:t>
            </a:r>
            <a:endParaRPr lang="en-US" sz="4400" b="1" dirty="0">
              <a:solidFill>
                <a:schemeClr val="bg1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7800" y="368371"/>
            <a:ext cx="807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buFontTx/>
              <a:buNone/>
            </a:pPr>
            <a:r>
              <a:rPr lang="tr-TR" altLang="tr-TR" sz="3000" b="1" dirty="0" smtClean="0"/>
              <a:t>Önleme ve Müdahale Gerektiren</a:t>
            </a:r>
            <a:endParaRPr lang="en-US" altLang="tr-TR" sz="3000" b="1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3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build="p"/>
      <p:bldP spid="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Content Placeholder 1"/>
          <p:cNvSpPr>
            <a:spLocks noGrp="1"/>
          </p:cNvSpPr>
          <p:nvPr>
            <p:ph idx="1"/>
          </p:nvPr>
        </p:nvSpPr>
        <p:spPr>
          <a:xfrm>
            <a:off x="457200" y="2590800"/>
            <a:ext cx="8382000" cy="345122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ClrTx/>
              <a:buFont typeface="Arial" charset="0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Acil durumlarda çocuk korumaya yönelik ana ilke ve yaklaşımlar</a:t>
            </a:r>
            <a:endParaRPr lang="en-US" sz="2600" dirty="0">
              <a:solidFill>
                <a:srgbClr val="000000"/>
              </a:solidFill>
              <a:ea typeface="ＭＳ Ｐゴシック" charset="0"/>
              <a:cs typeface="Calibri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Tx/>
              <a:buFont typeface="Arial" charset="0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Acil </a:t>
            </a: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durumlarda çocuk korumaya ilişkin </a:t>
            </a: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stratejiler, ölçütler </a:t>
            </a: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ve müdahale </a:t>
            </a: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Calibri"/>
              </a:rPr>
              <a:t>yöntemler</a:t>
            </a:r>
            <a:endParaRPr lang="en-US" sz="2600" dirty="0">
              <a:solidFill>
                <a:srgbClr val="000000"/>
              </a:solidFill>
              <a:ea typeface="ＭＳ Ｐゴシック" charset="0"/>
              <a:cs typeface="Calibri"/>
            </a:endParaRPr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b="1" dirty="0" smtClean="0"/>
              <a:t>Oturum Hedefleri</a:t>
            </a:r>
            <a:endParaRPr lang="en-US" altLang="tr-TR" b="1" dirty="0" smtClean="0"/>
          </a:p>
        </p:txBody>
      </p:sp>
    </p:spTree>
    <p:extLst>
      <p:ext uri="{BB962C8B-B14F-4D97-AF65-F5344CB8AC3E}">
        <p14:creationId xmlns:p14="http://schemas.microsoft.com/office/powerpoint/2010/main" val="41710359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381000" y="3221038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tr-TR">
              <a:solidFill>
                <a:schemeClr val="bg1"/>
              </a:solidFill>
            </a:endParaRPr>
          </a:p>
        </p:txBody>
      </p:sp>
      <p:sp>
        <p:nvSpPr>
          <p:cNvPr id="55299" name="Rectangle 5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9144000" cy="1143000"/>
          </a:xfrm>
        </p:spPr>
        <p:txBody>
          <a:bodyPr lIns="182880"/>
          <a:lstStyle/>
          <a:p>
            <a:pPr eaLnBrk="1" hangingPunct="1"/>
            <a:r>
              <a:rPr lang="tr-TR" altLang="tr-TR" b="1" dirty="0" smtClean="0">
                <a:solidFill>
                  <a:schemeClr val="bg1"/>
                </a:solidFill>
              </a:rPr>
              <a:t>Kimsesiz ve Ailesinden Ayrı Düşmüş Çocuklar</a:t>
            </a:r>
            <a:endParaRPr lang="en-GB" altLang="tr-TR" b="1" dirty="0" smtClean="0">
              <a:solidFill>
                <a:schemeClr val="bg1"/>
              </a:solidFill>
            </a:endParaRPr>
          </a:p>
        </p:txBody>
      </p:sp>
      <p:sp>
        <p:nvSpPr>
          <p:cNvPr id="55300" name="Text Box 6"/>
          <p:cNvSpPr txBox="1">
            <a:spLocks noChangeArrowheads="1"/>
          </p:cNvSpPr>
          <p:nvPr/>
        </p:nvSpPr>
        <p:spPr bwMode="auto">
          <a:xfrm>
            <a:off x="8077200" y="6248400"/>
            <a:ext cx="717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tr-TR" sz="90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55301" name="Picture 1" descr="UNI1374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7090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382000" cy="4144963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Bef>
                <a:spcPct val="0"/>
              </a:spcBef>
              <a:spcAft>
                <a:spcPct val="10000"/>
              </a:spcAft>
              <a:buFontTx/>
              <a:buNone/>
            </a:pPr>
            <a:r>
              <a:rPr lang="en-US" altLang="tr-TR" sz="2600" dirty="0" smtClean="0">
                <a:solidFill>
                  <a:schemeClr val="tx1"/>
                </a:solidFill>
              </a:rPr>
              <a:t>	</a:t>
            </a:r>
            <a:r>
              <a:rPr lang="tr-TR" altLang="tr-TR" sz="2600" b="1" dirty="0" smtClean="0">
                <a:solidFill>
                  <a:schemeClr val="tx1"/>
                </a:solidFill>
              </a:rPr>
              <a:t>Kimsesiz çocuk</a:t>
            </a:r>
            <a:r>
              <a:rPr lang="en-US" altLang="tr-TR" sz="2600" dirty="0" smtClean="0">
                <a:solidFill>
                  <a:schemeClr val="tx1"/>
                </a:solidFill>
              </a:rPr>
              <a:t>: </a:t>
            </a:r>
            <a:r>
              <a:rPr lang="tr-TR" altLang="tr-TR" sz="2600" dirty="0" smtClean="0">
                <a:solidFill>
                  <a:schemeClr val="tx1"/>
                </a:solidFill>
              </a:rPr>
              <a:t>anne babasından VE diğer akrabalarından ayrılmış olan VE kendisine bakacak kimsesi bulunmayan çocuk</a:t>
            </a:r>
            <a:r>
              <a:rPr lang="en-US" altLang="tr-TR" sz="2600" dirty="0" smtClean="0">
                <a:solidFill>
                  <a:schemeClr val="tx1"/>
                </a:solidFill>
              </a:rPr>
              <a:t>.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0"/>
              </a:spcBef>
              <a:spcAft>
                <a:spcPct val="10000"/>
              </a:spcAft>
              <a:buFontTx/>
              <a:buNone/>
            </a:pPr>
            <a:endParaRPr lang="en-US" altLang="tr-TR" sz="2600" dirty="0" smtClean="0">
              <a:solidFill>
                <a:schemeClr val="tx1"/>
              </a:solidFill>
            </a:endParaRPr>
          </a:p>
          <a:p>
            <a:pPr marL="609600" indent="-609600" eaLnBrk="1" hangingPunct="1">
              <a:lnSpc>
                <a:spcPct val="80000"/>
              </a:lnSpc>
              <a:spcBef>
                <a:spcPct val="0"/>
              </a:spcBef>
              <a:spcAft>
                <a:spcPct val="10000"/>
              </a:spcAft>
              <a:buFontTx/>
              <a:buNone/>
            </a:pPr>
            <a:r>
              <a:rPr lang="en-US" altLang="tr-TR" sz="2600" b="1" dirty="0" smtClean="0">
                <a:solidFill>
                  <a:schemeClr val="tx1"/>
                </a:solidFill>
              </a:rPr>
              <a:t>	</a:t>
            </a:r>
            <a:r>
              <a:rPr lang="tr-TR" altLang="tr-TR" sz="2600" b="1" dirty="0" smtClean="0">
                <a:solidFill>
                  <a:schemeClr val="tx1"/>
                </a:solidFill>
              </a:rPr>
              <a:t>Ailesinden ayrı düşmüş çocuk</a:t>
            </a:r>
            <a:r>
              <a:rPr lang="en-US" altLang="tr-TR" sz="2600" dirty="0" smtClean="0">
                <a:solidFill>
                  <a:schemeClr val="tx1"/>
                </a:solidFill>
              </a:rPr>
              <a:t>: </a:t>
            </a:r>
            <a:r>
              <a:rPr lang="tr-TR" altLang="tr-TR" sz="2600" dirty="0" smtClean="0">
                <a:solidFill>
                  <a:schemeClr val="tx1"/>
                </a:solidFill>
              </a:rPr>
              <a:t>anne babasından ya da kendisine bakan yasal ya da ananevi bakıcılarından ayrılan diğer akrabalarıyla birlikte olan çocuk.</a:t>
            </a:r>
            <a:endParaRPr lang="en-US" altLang="tr-TR" sz="2600" dirty="0" smtClean="0">
              <a:solidFill>
                <a:schemeClr val="tx1"/>
              </a:solidFill>
            </a:endParaRPr>
          </a:p>
          <a:p>
            <a:pPr marL="609600" indent="-609600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tr-TR" sz="2600" dirty="0" smtClean="0">
                <a:solidFill>
                  <a:schemeClr val="tx1"/>
                </a:solidFill>
              </a:rPr>
              <a:t>		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tr-TR" sz="2600" dirty="0" smtClean="0">
                <a:solidFill>
                  <a:schemeClr val="tx1"/>
                </a:solidFill>
              </a:rPr>
              <a:t>	</a:t>
            </a:r>
            <a:r>
              <a:rPr lang="tr-TR" altLang="tr-TR" sz="2600" b="1" dirty="0" smtClean="0">
                <a:solidFill>
                  <a:schemeClr val="tx1"/>
                </a:solidFill>
              </a:rPr>
              <a:t>Öksüz-yetim</a:t>
            </a:r>
            <a:r>
              <a:rPr lang="en-US" altLang="tr-TR" sz="2600" dirty="0" smtClean="0">
                <a:solidFill>
                  <a:schemeClr val="tx1"/>
                </a:solidFill>
              </a:rPr>
              <a:t>: </a:t>
            </a:r>
            <a:r>
              <a:rPr lang="tr-TR" altLang="tr-TR" sz="2600" dirty="0" smtClean="0">
                <a:solidFill>
                  <a:schemeClr val="tx1"/>
                </a:solidFill>
              </a:rPr>
              <a:t>anne babası hayatını kaybetmiş durumdaki çocuk</a:t>
            </a:r>
            <a:r>
              <a:rPr lang="en-US" altLang="tr-TR" sz="2600" dirty="0" smtClean="0">
                <a:solidFill>
                  <a:schemeClr val="tx1"/>
                </a:solidFill>
              </a:rPr>
              <a:t>.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tr-TR" sz="2600" dirty="0" smtClean="0">
                <a:solidFill>
                  <a:srgbClr val="663300"/>
                </a:solidFill>
              </a:rPr>
              <a:t>	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tr-TR" sz="2600" dirty="0" smtClean="0">
                <a:solidFill>
                  <a:srgbClr val="663300"/>
                </a:solidFill>
              </a:rPr>
              <a:t>	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tr-TR" sz="2600" dirty="0" smtClean="0">
                <a:solidFill>
                  <a:srgbClr val="663300"/>
                </a:solidFill>
              </a:rPr>
              <a:t>	</a:t>
            </a:r>
          </a:p>
        </p:txBody>
      </p:sp>
      <p:sp>
        <p:nvSpPr>
          <p:cNvPr id="573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 smtClean="0"/>
              <a:t>Tanımlar</a:t>
            </a:r>
            <a:endParaRPr lang="en-US" altLang="tr-TR" b="1" dirty="0" smtClean="0"/>
          </a:p>
        </p:txBody>
      </p: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981200"/>
            <a:ext cx="8991600" cy="39624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Aft>
                <a:spcPct val="10000"/>
              </a:spcAft>
              <a:buFontTx/>
              <a:buNone/>
            </a:pPr>
            <a:r>
              <a:rPr lang="en-US" altLang="tr-TR" sz="1600" smtClean="0"/>
              <a:t>	</a:t>
            </a:r>
            <a:endParaRPr lang="en-US" altLang="tr-TR" sz="800" smtClean="0"/>
          </a:p>
        </p:txBody>
      </p:sp>
      <p:sp>
        <p:nvSpPr>
          <p:cNvPr id="59395" name="Rectangle 3"/>
          <p:cNvSpPr txBox="1">
            <a:spLocks noChangeArrowheads="1"/>
          </p:cNvSpPr>
          <p:nvPr/>
        </p:nvSpPr>
        <p:spPr bwMode="auto">
          <a:xfrm>
            <a:off x="685800" y="1828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tr-TR" altLang="tr-TR" sz="2600" b="1" dirty="0" smtClean="0">
                <a:solidFill>
                  <a:srgbClr val="000000"/>
                </a:solidFill>
              </a:rPr>
              <a:t>Temel ayrılık</a:t>
            </a:r>
            <a:endParaRPr lang="en-US" altLang="tr-TR" sz="2600" b="1" dirty="0">
              <a:solidFill>
                <a:srgbClr val="000000"/>
              </a:solidFill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Acil duruma bağlı olarak aniden yaşanır</a:t>
            </a:r>
            <a:endParaRPr lang="en-US" altLang="tr-TR" sz="2600" dirty="0">
              <a:solidFill>
                <a:srgbClr val="000000"/>
              </a:solidFill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tr-TR" altLang="tr-TR" sz="2600" dirty="0" err="1" smtClean="0">
                <a:solidFill>
                  <a:srgbClr val="000000"/>
                </a:solidFill>
              </a:rPr>
              <a:t>örn</a:t>
            </a:r>
            <a:r>
              <a:rPr lang="en-US" altLang="tr-TR" sz="2600" dirty="0" smtClean="0">
                <a:solidFill>
                  <a:srgbClr val="000000"/>
                </a:solidFill>
              </a:rPr>
              <a:t>. </a:t>
            </a:r>
            <a:r>
              <a:rPr lang="tr-TR" altLang="tr-TR" sz="2600" dirty="0" smtClean="0">
                <a:solidFill>
                  <a:srgbClr val="000000"/>
                </a:solidFill>
              </a:rPr>
              <a:t>Anne baba hayatını kaybeder ya da çocuklar göç sırasında ayrı düşerler</a:t>
            </a:r>
            <a:endParaRPr lang="en-US" altLang="tr-TR" sz="2600" dirty="0">
              <a:solidFill>
                <a:srgbClr val="000000"/>
              </a:solidFill>
            </a:endParaRPr>
          </a:p>
          <a:p>
            <a:pPr>
              <a:buClrTx/>
              <a:buSzTx/>
              <a:buFontTx/>
              <a:buNone/>
            </a:pPr>
            <a:endParaRPr lang="en-US" altLang="tr-TR" sz="2600" dirty="0">
              <a:solidFill>
                <a:srgbClr val="000000"/>
              </a:solidFill>
            </a:endParaRPr>
          </a:p>
          <a:p>
            <a:pPr>
              <a:buClrTx/>
              <a:buSzTx/>
              <a:buFontTx/>
              <a:buNone/>
            </a:pPr>
            <a:r>
              <a:rPr lang="tr-TR" altLang="tr-TR" sz="2600" b="1" dirty="0" smtClean="0">
                <a:solidFill>
                  <a:srgbClr val="000000"/>
                </a:solidFill>
              </a:rPr>
              <a:t>İkincil Ayrılık</a:t>
            </a:r>
            <a:endParaRPr lang="en-US" altLang="tr-TR" sz="2600" b="1" dirty="0">
              <a:solidFill>
                <a:srgbClr val="000000"/>
              </a:solidFill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Acil durumun dolaylı etkileri (</a:t>
            </a:r>
            <a:r>
              <a:rPr lang="tr-TR" altLang="tr-TR" sz="2600" dirty="0" err="1" smtClean="0">
                <a:solidFill>
                  <a:srgbClr val="000000"/>
                </a:solidFill>
              </a:rPr>
              <a:t>örn</a:t>
            </a:r>
            <a:r>
              <a:rPr lang="tr-TR" altLang="tr-TR" sz="2600" dirty="0" smtClean="0">
                <a:solidFill>
                  <a:srgbClr val="000000"/>
                </a:solidFill>
              </a:rPr>
              <a:t>. Yoksulluk) sonucunda yaşanır</a:t>
            </a:r>
            <a:endParaRPr lang="en-US" altLang="tr-TR" sz="2600" dirty="0">
              <a:solidFill>
                <a:srgbClr val="000000"/>
              </a:solidFill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tr-TR" altLang="tr-TR" sz="2600" dirty="0" err="1" smtClean="0">
                <a:solidFill>
                  <a:srgbClr val="000000"/>
                </a:solidFill>
              </a:rPr>
              <a:t>örn</a:t>
            </a:r>
            <a:r>
              <a:rPr lang="en-US" altLang="tr-TR" sz="2600" dirty="0" smtClean="0">
                <a:solidFill>
                  <a:srgbClr val="000000"/>
                </a:solidFill>
              </a:rPr>
              <a:t>. </a:t>
            </a:r>
            <a:r>
              <a:rPr lang="tr-TR" altLang="tr-TR" sz="2600" dirty="0" smtClean="0">
                <a:solidFill>
                  <a:srgbClr val="000000"/>
                </a:solidFill>
              </a:rPr>
              <a:t>Çocukların yetimhaneye yerleştirilmesi</a:t>
            </a:r>
            <a:endParaRPr lang="en-US" altLang="tr-TR" sz="26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 smtClean="0">
                <a:ea typeface="+mj-ea"/>
                <a:cs typeface="+mj-cs"/>
              </a:rPr>
              <a:t>Temel - İkincil Ayrılık Farkı</a:t>
            </a:r>
            <a:endParaRPr lang="en-US" b="1" dirty="0"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981200"/>
            <a:ext cx="8991600" cy="39624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Aft>
                <a:spcPct val="10000"/>
              </a:spcAft>
              <a:buFontTx/>
              <a:buNone/>
            </a:pPr>
            <a:r>
              <a:rPr lang="en-US" altLang="tr-TR" sz="1600" smtClean="0"/>
              <a:t>	</a:t>
            </a:r>
            <a:endParaRPr lang="en-US" altLang="tr-TR" sz="800" smtClean="0"/>
          </a:p>
        </p:txBody>
      </p:sp>
      <p:sp>
        <p:nvSpPr>
          <p:cNvPr id="61443" name="Rectangle 3"/>
          <p:cNvSpPr txBox="1">
            <a:spLocks noChangeArrowheads="1"/>
          </p:cNvSpPr>
          <p:nvPr/>
        </p:nvSpPr>
        <p:spPr bwMode="auto">
          <a:xfrm>
            <a:off x="914400" y="2133600"/>
            <a:ext cx="7924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ct val="10000"/>
              </a:spcAft>
              <a:buClrTx/>
              <a:buSzTx/>
              <a:buFontTx/>
              <a:buNone/>
            </a:pPr>
            <a:r>
              <a:rPr lang="tr-TR" altLang="tr-TR" sz="2600" b="1" dirty="0" smtClean="0">
                <a:solidFill>
                  <a:srgbClr val="000000"/>
                </a:solidFill>
              </a:rPr>
              <a:t>İstek dışı ayrılıklar</a:t>
            </a:r>
            <a:endParaRPr lang="en-US" altLang="tr-TR" sz="2600" b="1" dirty="0">
              <a:solidFill>
                <a:srgbClr val="000000"/>
              </a:solidFill>
            </a:endParaRPr>
          </a:p>
          <a:p>
            <a:pPr>
              <a:spcAft>
                <a:spcPct val="10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Bir saldırının yarattığı karmaşa sırasında çocuklar kaybolur</a:t>
            </a:r>
            <a:endParaRPr lang="en-US" altLang="tr-TR" sz="2600" dirty="0">
              <a:solidFill>
                <a:srgbClr val="000000"/>
              </a:solidFill>
            </a:endParaRPr>
          </a:p>
          <a:p>
            <a:pPr>
              <a:spcAft>
                <a:spcPct val="10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Anne baba ya da bakıcılar hayatını kaybeder</a:t>
            </a:r>
            <a:endParaRPr lang="en-US" altLang="tr-TR" sz="2600" dirty="0">
              <a:solidFill>
                <a:srgbClr val="000000"/>
              </a:solidFill>
            </a:endParaRPr>
          </a:p>
          <a:p>
            <a:pPr>
              <a:spcAft>
                <a:spcPct val="10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Aile bölgeden kaçmak zorunda kaldığında çocuk (hastane, okul vb. yerlerde) ailesinden uzaktadır</a:t>
            </a:r>
            <a:endParaRPr lang="en-US" altLang="tr-TR" sz="2600" dirty="0">
              <a:solidFill>
                <a:srgbClr val="000000"/>
              </a:solidFill>
            </a:endParaRPr>
          </a:p>
          <a:p>
            <a:pPr>
              <a:spcAft>
                <a:spcPct val="10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Kaçırılır</a:t>
            </a:r>
            <a:r>
              <a:rPr lang="en-US" altLang="tr-TR" sz="2600" dirty="0" smtClean="0">
                <a:solidFill>
                  <a:srgbClr val="000000"/>
                </a:solidFill>
              </a:rPr>
              <a:t> </a:t>
            </a:r>
            <a:endParaRPr lang="en-US" altLang="tr-TR" sz="2600" dirty="0">
              <a:solidFill>
                <a:srgbClr val="000000"/>
              </a:solidFill>
            </a:endParaRPr>
          </a:p>
          <a:p>
            <a:pPr>
              <a:spcAft>
                <a:spcPct val="10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Anne baba/bakıcı tutuklanır ya da göz altına alınır </a:t>
            </a:r>
            <a:endParaRPr lang="en-US" altLang="tr-TR" sz="2600" dirty="0">
              <a:solidFill>
                <a:srgbClr val="000000"/>
              </a:solidFill>
            </a:endParaRPr>
          </a:p>
          <a:p>
            <a:pPr>
              <a:buClrTx/>
              <a:buSzTx/>
              <a:buFontTx/>
              <a:buNone/>
            </a:pPr>
            <a:r>
              <a:rPr lang="en-US" altLang="tr-TR" sz="32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614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 smtClean="0"/>
              <a:t>Ayrılığın Gerekçeleri</a:t>
            </a:r>
            <a:endParaRPr lang="en-US" altLang="tr-TR" b="1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133600"/>
            <a:ext cx="7924800" cy="4419600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ct val="10000"/>
              </a:spcAft>
              <a:buClrTx/>
              <a:buFont typeface="Symbol" panose="05050102010706020507" pitchFamily="18" charset="2"/>
              <a:buNone/>
              <a:defRPr/>
            </a:pPr>
            <a:r>
              <a:rPr lang="tr-TR" sz="2600" b="1" dirty="0" smtClean="0">
                <a:solidFill>
                  <a:srgbClr val="000000"/>
                </a:solidFill>
                <a:ea typeface="+mn-ea"/>
                <a:cs typeface="+mn-cs"/>
              </a:rPr>
              <a:t>İsteğe bağlı ayrılık</a:t>
            </a:r>
            <a:r>
              <a:rPr lang="en-US" sz="2600" b="1" dirty="0" smtClean="0">
                <a:solidFill>
                  <a:srgbClr val="000000"/>
                </a:solidFill>
                <a:ea typeface="+mn-ea"/>
                <a:cs typeface="+mn-cs"/>
              </a:rPr>
              <a:t/>
            </a:r>
            <a:br>
              <a:rPr lang="en-US" sz="2600" b="1" dirty="0" smtClean="0">
                <a:solidFill>
                  <a:srgbClr val="000000"/>
                </a:solidFill>
                <a:ea typeface="+mn-ea"/>
                <a:cs typeface="+mn-cs"/>
              </a:rPr>
            </a:br>
            <a:endParaRPr lang="en-US" sz="2600" b="1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ct val="10000"/>
              </a:spcAft>
              <a:buClrTx/>
              <a:buFont typeface="Arial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>Çocuk güvenlik endişesiyle geçici bir süre için akraba/komşu/tanıdıkların yanına bırakılır</a:t>
            </a: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/>
            </a:r>
            <a:br>
              <a:rPr lang="en-US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</a:br>
            <a:endParaRPr lang="en-US" sz="2600" dirty="0" smtClean="0">
              <a:solidFill>
                <a:srgbClr val="000000"/>
              </a:solidFill>
              <a:ea typeface="ＭＳ Ｐゴシック" charset="0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ct val="10000"/>
              </a:spcAft>
              <a:buClrTx/>
              <a:buFont typeface="Arial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>Çocuk anne baba/bakıcı olmaksızın başka yere gönderilir (</a:t>
            </a:r>
            <a:r>
              <a:rPr lang="tr-TR" sz="2600" dirty="0" err="1" smtClean="0">
                <a:solidFill>
                  <a:srgbClr val="000000"/>
                </a:solidFill>
                <a:ea typeface="ＭＳ Ｐゴシック" charset="0"/>
                <a:cs typeface="+mn-cs"/>
              </a:rPr>
              <a:t>örn</a:t>
            </a: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>. anne babası memlekette kalırken çocuk akrabalarıyla birlikte sığınmacı kampına gönderilir)</a:t>
            </a: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/>
            </a:r>
            <a:br>
              <a:rPr lang="en-US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</a:br>
            <a:endParaRPr lang="en-US" sz="2600" dirty="0" smtClean="0">
              <a:solidFill>
                <a:srgbClr val="000000"/>
              </a:solidFill>
              <a:ea typeface="ＭＳ Ｐゴシック" charset="0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ct val="10000"/>
              </a:spcAft>
              <a:buClrTx/>
              <a:buFont typeface="Arial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>Anne baba daha iyi bakılacağı umuduyla çocuğu bakımevine bırakır</a:t>
            </a:r>
            <a:endParaRPr lang="en-US" sz="2600" dirty="0" smtClean="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634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 smtClean="0"/>
              <a:t>Ayrılığın Gerekçeleri</a:t>
            </a:r>
            <a:endParaRPr lang="en-US" altLang="tr-TR" b="1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981200"/>
            <a:ext cx="7467600" cy="3962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spcAft>
                <a:spcPct val="10000"/>
              </a:spcAft>
              <a:buClrTx/>
              <a:buNone/>
            </a:pPr>
            <a:r>
              <a:rPr lang="tr-TR" sz="2600" b="1" dirty="0">
                <a:solidFill>
                  <a:srgbClr val="000000"/>
                </a:solidFill>
              </a:rPr>
              <a:t>İsteğe bağlı ayrılık</a:t>
            </a:r>
            <a:r>
              <a:rPr lang="en-US" altLang="tr-TR" sz="2600" b="1" dirty="0" smtClean="0">
                <a:solidFill>
                  <a:srgbClr val="000000"/>
                </a:solidFill>
              </a:rPr>
              <a:t/>
            </a:r>
            <a:br>
              <a:rPr lang="en-US" altLang="tr-TR" sz="2600" b="1" dirty="0" smtClean="0">
                <a:solidFill>
                  <a:srgbClr val="000000"/>
                </a:solidFill>
              </a:rPr>
            </a:br>
            <a:endParaRPr lang="en-US" altLang="tr-TR" sz="2600" b="1" dirty="0" smtClean="0">
              <a:solidFill>
                <a:srgbClr val="000000"/>
              </a:solidFill>
            </a:endParaRPr>
          </a:p>
          <a:p>
            <a:pPr marL="0" indent="0" eaLnBrk="1" hangingPunct="1">
              <a:lnSpc>
                <a:spcPct val="80000"/>
              </a:lnSpc>
              <a:spcAft>
                <a:spcPct val="10000"/>
              </a:spcAft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Çocuk taciz, çalışma ya da benzeri nedenlerle ayrılmaya karar verir</a:t>
            </a:r>
            <a:r>
              <a:rPr lang="en-US" altLang="tr-TR" sz="2600" dirty="0" smtClean="0">
                <a:solidFill>
                  <a:srgbClr val="000000"/>
                </a:solidFill>
              </a:rPr>
              <a:t/>
            </a:r>
            <a:br>
              <a:rPr lang="en-US" altLang="tr-TR" sz="2600" dirty="0" smtClean="0">
                <a:solidFill>
                  <a:srgbClr val="000000"/>
                </a:solidFill>
              </a:rPr>
            </a:br>
            <a:endParaRPr lang="en-US" altLang="tr-TR" sz="2600" dirty="0" smtClean="0">
              <a:solidFill>
                <a:srgbClr val="000000"/>
              </a:solidFill>
            </a:endParaRPr>
          </a:p>
          <a:p>
            <a:pPr marL="0" indent="0" eaLnBrk="1" hangingPunct="1">
              <a:lnSpc>
                <a:spcPct val="80000"/>
              </a:lnSpc>
              <a:spcAft>
                <a:spcPct val="10000"/>
              </a:spcAft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Çocuk (intikam, ailesini koruma ya da başka çaresi olmadığı için) silahlı gruplara katılır</a:t>
            </a:r>
            <a:r>
              <a:rPr lang="en-US" altLang="tr-TR" sz="2600" dirty="0" smtClean="0">
                <a:solidFill>
                  <a:srgbClr val="000000"/>
                </a:solidFill>
              </a:rPr>
              <a:t/>
            </a:r>
            <a:br>
              <a:rPr lang="en-US" altLang="tr-TR" sz="2600" dirty="0" smtClean="0">
                <a:solidFill>
                  <a:srgbClr val="000000"/>
                </a:solidFill>
              </a:rPr>
            </a:br>
            <a:endParaRPr lang="en-US" altLang="tr-TR" sz="2600" dirty="0" smtClean="0">
              <a:solidFill>
                <a:srgbClr val="000000"/>
              </a:solidFill>
            </a:endParaRPr>
          </a:p>
          <a:p>
            <a:pPr marL="0" indent="0" eaLnBrk="1" hangingPunct="1">
              <a:lnSpc>
                <a:spcPct val="80000"/>
              </a:lnSpc>
              <a:spcAft>
                <a:spcPct val="10000"/>
              </a:spcAft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Acil durum sırasında çocuk/bakıcılar başka bir ülkeye geçici olarak sığınır</a:t>
            </a:r>
            <a:endParaRPr lang="en-US" altLang="tr-TR" sz="2600" dirty="0" smtClean="0">
              <a:solidFill>
                <a:srgbClr val="000000"/>
              </a:solidFill>
            </a:endParaRPr>
          </a:p>
        </p:txBody>
      </p:sp>
      <p:sp>
        <p:nvSpPr>
          <p:cNvPr id="655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 smtClean="0"/>
              <a:t>Ayrılığın Gerekçeleri</a:t>
            </a:r>
            <a:endParaRPr lang="en-US" altLang="tr-TR" b="1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981200"/>
            <a:ext cx="7467600" cy="4495800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ct val="10000"/>
              </a:spcAft>
              <a:buClrTx/>
              <a:buNone/>
              <a:defRPr/>
            </a:pPr>
            <a:r>
              <a:rPr lang="tr-TR" sz="2600" b="1" dirty="0">
                <a:solidFill>
                  <a:srgbClr val="000000"/>
                </a:solidFill>
              </a:rPr>
              <a:t>İsteğe bağlı ayrılık</a:t>
            </a:r>
            <a:r>
              <a:rPr lang="en-US" sz="2600" b="1" dirty="0" smtClean="0">
                <a:solidFill>
                  <a:srgbClr val="000000"/>
                </a:solidFill>
                <a:ea typeface="+mn-ea"/>
                <a:cs typeface="+mn-cs"/>
              </a:rPr>
              <a:t/>
            </a:r>
            <a:br>
              <a:rPr lang="en-US" sz="2600" b="1" dirty="0" smtClean="0">
                <a:solidFill>
                  <a:srgbClr val="000000"/>
                </a:solidFill>
                <a:ea typeface="+mn-ea"/>
                <a:cs typeface="+mn-cs"/>
              </a:rPr>
            </a:br>
            <a:endParaRPr lang="en-US" sz="2600" b="1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ct val="10000"/>
              </a:spcAft>
              <a:buClrTx/>
              <a:buFont typeface="Arial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>Anne baba başka bir bölge ya da ülkeye (iş için) göç eder</a:t>
            </a: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/>
            </a:r>
            <a:br>
              <a:rPr lang="en-US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</a:br>
            <a:endParaRPr lang="en-US" sz="2600" dirty="0" smtClean="0">
              <a:solidFill>
                <a:srgbClr val="000000"/>
              </a:solidFill>
              <a:ea typeface="ＭＳ Ｐゴシック" charset="0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ct val="10000"/>
              </a:spcAft>
              <a:buClrTx/>
              <a:buFont typeface="Arial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>Çocuklar sağlık ya da başka nedenlerle tahliye edilir</a:t>
            </a: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/>
            </a:r>
            <a:br>
              <a:rPr lang="en-US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</a:br>
            <a:endParaRPr lang="en-US" sz="2600" dirty="0" smtClean="0">
              <a:solidFill>
                <a:srgbClr val="000000"/>
              </a:solidFill>
              <a:ea typeface="ＭＳ Ｐゴシック" charset="0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ct val="10000"/>
              </a:spcAft>
              <a:buClrTx/>
              <a:buFont typeface="Arial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>Yardım kuruluşları yardım faaliyetlerini ailenin ayrı düşmesine neden olacak biçimde yürütür</a:t>
            </a:r>
            <a:r>
              <a:rPr lang="en-US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/>
            </a:r>
            <a:br>
              <a:rPr lang="en-US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</a:br>
            <a:endParaRPr lang="en-US" sz="2600" dirty="0" smtClean="0">
              <a:solidFill>
                <a:srgbClr val="000000"/>
              </a:solidFill>
              <a:ea typeface="ＭＳ Ｐゴシック" charset="0"/>
              <a:cs typeface="+mn-cs"/>
            </a:endParaRPr>
          </a:p>
          <a:p>
            <a:pPr marL="274320" indent="-274320" eaLnBrk="1" fontAlgn="auto" hangingPunct="1">
              <a:lnSpc>
                <a:spcPct val="80000"/>
              </a:lnSpc>
              <a:spcAft>
                <a:spcPct val="10000"/>
              </a:spcAft>
              <a:buClrTx/>
              <a:buFont typeface="Arial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ea typeface="ＭＳ Ｐゴシック" charset="0"/>
                <a:cs typeface="+mn-cs"/>
              </a:rPr>
              <a:t>İnsan ticareti</a:t>
            </a:r>
            <a:endParaRPr lang="en-US" sz="2600" dirty="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675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 smtClean="0"/>
              <a:t>Ayrılığın Gerekçeleri</a:t>
            </a:r>
            <a:endParaRPr lang="en-US" altLang="tr-TR" b="1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1800" y="3971438"/>
            <a:ext cx="2253208" cy="287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76200"/>
          </a:effectLst>
        </p:spPr>
      </p:pic>
      <p:pic>
        <p:nvPicPr>
          <p:cNvPr id="5" name="Picture 4" descr="Family_Tracing_Maissa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581400"/>
            <a:ext cx="3429000" cy="2148259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6" name="Picture 5" descr="DSC_707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00200"/>
            <a:ext cx="3168352" cy="21336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" name="Picture 4" descr="haiti-057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17008"/>
            <a:ext cx="2807619" cy="20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90500"/>
          </a:effectLst>
          <a:extLst>
            <a:ext uri="{909E8E84-426E-40dd-AFC4-6F175D3DCCD1}"/>
          </a:extLst>
        </p:spPr>
      </p:pic>
      <p:sp>
        <p:nvSpPr>
          <p:cNvPr id="69638" name="Title 1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500707"/>
          </a:xfrm>
        </p:spPr>
        <p:txBody>
          <a:bodyPr/>
          <a:lstStyle/>
          <a:p>
            <a:pPr eaLnBrk="1" hangingPunct="1"/>
            <a:r>
              <a:rPr lang="tr-TR" altLang="tr-TR" sz="3800" b="1" dirty="0" smtClean="0">
                <a:solidFill>
                  <a:schemeClr val="bg1"/>
                </a:solidFill>
              </a:rPr>
              <a:t>Müdahale</a:t>
            </a:r>
            <a:r>
              <a:rPr lang="en-US" altLang="tr-TR" sz="3800" b="1" dirty="0" smtClean="0">
                <a:solidFill>
                  <a:schemeClr val="bg1"/>
                </a:solidFill>
              </a:rPr>
              <a:t/>
            </a:r>
            <a:br>
              <a:rPr lang="en-US" altLang="tr-TR" sz="3800" b="1" dirty="0" smtClean="0">
                <a:solidFill>
                  <a:schemeClr val="bg1"/>
                </a:solidFill>
              </a:rPr>
            </a:br>
            <a:r>
              <a:rPr lang="tr-TR" altLang="tr-TR" sz="3200" b="1" dirty="0" smtClean="0">
                <a:solidFill>
                  <a:srgbClr val="FFFF00"/>
                </a:solidFill>
              </a:rPr>
              <a:t>(Ailesinden Ayrı Düşmüş ve Kimsesiz Çocuklara Yönelik)</a:t>
            </a:r>
            <a:endParaRPr lang="en-US" altLang="tr-TR" sz="3200" b="1" dirty="0" smtClean="0">
              <a:solidFill>
                <a:srgbClr val="FFFF00"/>
              </a:solidFill>
            </a:endParaRPr>
          </a:p>
        </p:txBody>
      </p:sp>
      <p:pic>
        <p:nvPicPr>
          <p:cNvPr id="11" name="Picture 10" descr="Child-holding-hand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52" y="1905000"/>
            <a:ext cx="2013248" cy="18288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9640" name="TextBox 11"/>
          <p:cNvSpPr txBox="1">
            <a:spLocks noChangeArrowheads="1"/>
          </p:cNvSpPr>
          <p:nvPr/>
        </p:nvSpPr>
        <p:spPr bwMode="auto">
          <a:xfrm>
            <a:off x="459475" y="2281864"/>
            <a:ext cx="1676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2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Koruma</a:t>
            </a:r>
            <a:endParaRPr lang="en-US" altLang="tr-TR" sz="2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9641" name="TextBox 12"/>
          <p:cNvSpPr txBox="1">
            <a:spLocks noChangeArrowheads="1"/>
          </p:cNvSpPr>
          <p:nvPr/>
        </p:nvSpPr>
        <p:spPr bwMode="auto">
          <a:xfrm>
            <a:off x="6787867" y="2667000"/>
            <a:ext cx="22860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2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Kimlik tespiti</a:t>
            </a:r>
            <a:r>
              <a:rPr lang="en-US" altLang="tr-TR" sz="2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tr-TR" sz="2600" dirty="0">
                <a:solidFill>
                  <a:schemeClr val="tx1"/>
                </a:solidFill>
                <a:latin typeface="Calibri" panose="020F0502020204030204" pitchFamily="34" charset="0"/>
              </a:rPr>
              <a:t>&amp; </a:t>
            </a:r>
            <a:r>
              <a:rPr lang="tr-TR" altLang="tr-TR" sz="2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kayıt</a:t>
            </a:r>
            <a:endParaRPr lang="en-US" altLang="tr-TR" sz="2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9642" name="TextBox 13"/>
          <p:cNvSpPr txBox="1">
            <a:spLocks noChangeArrowheads="1"/>
          </p:cNvSpPr>
          <p:nvPr/>
        </p:nvSpPr>
        <p:spPr bwMode="auto">
          <a:xfrm>
            <a:off x="5416267" y="5580221"/>
            <a:ext cx="365760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2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Kayıp Aile üyelerinin aranması </a:t>
            </a:r>
            <a:r>
              <a:rPr lang="en-US" altLang="tr-TR" sz="2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&amp; </a:t>
            </a:r>
            <a:r>
              <a:rPr lang="tr-TR" altLang="tr-TR" sz="2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alternatif bakım</a:t>
            </a:r>
            <a:endParaRPr lang="en-US" altLang="tr-TR" sz="2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9643" name="TextBox 14"/>
          <p:cNvSpPr txBox="1">
            <a:spLocks noChangeArrowheads="1"/>
          </p:cNvSpPr>
          <p:nvPr/>
        </p:nvSpPr>
        <p:spPr bwMode="auto">
          <a:xfrm>
            <a:off x="152400" y="5334000"/>
            <a:ext cx="26670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2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Yeniden birleşme sonrası takip</a:t>
            </a:r>
            <a:endParaRPr lang="en-US" altLang="tr-TR" sz="2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2057400"/>
            <a:ext cx="7696200" cy="4297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Ayrılmanın önüne geçme</a:t>
            </a:r>
            <a:r>
              <a:rPr lang="en-US" altLang="tr-TR" sz="2600" dirty="0" smtClean="0">
                <a:solidFill>
                  <a:srgbClr val="000000"/>
                </a:solidFill>
              </a:rPr>
              <a:t/>
            </a:r>
            <a:br>
              <a:rPr lang="en-US" altLang="tr-TR" sz="2600" dirty="0" smtClean="0">
                <a:solidFill>
                  <a:srgbClr val="000000"/>
                </a:solidFill>
              </a:rPr>
            </a:br>
            <a:endParaRPr lang="en-US" altLang="tr-TR" sz="26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Ayrı düşmüş çocuklar ve anne babalarının kimliklerinin tespiti ve kayıt altına alınmaları</a:t>
            </a:r>
            <a:r>
              <a:rPr lang="en-US" altLang="tr-TR" sz="2600" dirty="0" smtClean="0">
                <a:solidFill>
                  <a:srgbClr val="000000"/>
                </a:solidFill>
              </a:rPr>
              <a:t/>
            </a:r>
            <a:br>
              <a:rPr lang="en-US" altLang="tr-TR" sz="2600" dirty="0" smtClean="0">
                <a:solidFill>
                  <a:srgbClr val="000000"/>
                </a:solidFill>
              </a:rPr>
            </a:br>
            <a:endParaRPr lang="en-US" altLang="tr-TR" sz="26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Geçici aile bakımının sağlanması, gözlenmesi ve desteklenmesi</a:t>
            </a:r>
            <a:endParaRPr lang="en-US" altLang="tr-TR" sz="2600" dirty="0" smtClean="0">
              <a:solidFill>
                <a:srgbClr val="000000"/>
              </a:solidFill>
            </a:endParaRPr>
          </a:p>
        </p:txBody>
      </p:sp>
      <p:sp>
        <p:nvSpPr>
          <p:cNvPr id="706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 smtClean="0">
                <a:solidFill>
                  <a:schemeClr val="bg1"/>
                </a:solidFill>
              </a:rPr>
              <a:t>Müdahale</a:t>
            </a:r>
            <a:endParaRPr lang="en-US" altLang="tr-TR" b="1" dirty="0" smtClean="0"/>
          </a:p>
        </p:txBody>
      </p: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362200"/>
            <a:ext cx="78486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Kayıp aile bireylerinin araştırılması ve aile birleşimi çalışmalarının yürütülmesi</a:t>
            </a:r>
            <a:r>
              <a:rPr lang="en-US" altLang="tr-TR" sz="2600" dirty="0" smtClean="0">
                <a:solidFill>
                  <a:srgbClr val="000000"/>
                </a:solidFill>
              </a:rPr>
              <a:t/>
            </a:r>
            <a:br>
              <a:rPr lang="en-US" altLang="tr-TR" sz="2600" dirty="0" smtClean="0">
                <a:solidFill>
                  <a:srgbClr val="000000"/>
                </a:solidFill>
              </a:rPr>
            </a:br>
            <a:endParaRPr lang="en-US" altLang="tr-TR" sz="26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Kalıcı bakım düzenlemelerinin yapılması</a:t>
            </a:r>
            <a:r>
              <a:rPr lang="en-US" altLang="tr-TR" sz="2600" dirty="0" smtClean="0">
                <a:solidFill>
                  <a:srgbClr val="000000"/>
                </a:solidFill>
              </a:rPr>
              <a:t/>
            </a:r>
            <a:br>
              <a:rPr lang="en-US" altLang="tr-TR" sz="2600" dirty="0" smtClean="0">
                <a:solidFill>
                  <a:srgbClr val="000000"/>
                </a:solidFill>
              </a:rPr>
            </a:br>
            <a:endParaRPr lang="en-US" altLang="tr-TR" sz="26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Yeniden birleşme sonrası takip faaliyetlerinin gerçekleştirilmesi</a:t>
            </a:r>
            <a:endParaRPr lang="en-US" altLang="tr-TR" sz="2600" dirty="0" smtClean="0">
              <a:solidFill>
                <a:srgbClr val="000000"/>
              </a:solidFill>
            </a:endParaRPr>
          </a:p>
        </p:txBody>
      </p:sp>
      <p:sp>
        <p:nvSpPr>
          <p:cNvPr id="727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 smtClean="0">
                <a:solidFill>
                  <a:schemeClr val="bg1"/>
                </a:solidFill>
              </a:rPr>
              <a:t>Müdahale</a:t>
            </a:r>
            <a:endParaRPr lang="en-US" altLang="tr-TR" b="1" dirty="0" smtClean="0"/>
          </a:p>
        </p:txBody>
      </p: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4"/>
          <p:cNvSpPr>
            <a:spLocks noGrp="1"/>
          </p:cNvSpPr>
          <p:nvPr>
            <p:ph type="ctrTitle"/>
          </p:nvPr>
        </p:nvSpPr>
        <p:spPr bwMode="auto">
          <a:xfrm>
            <a:off x="811213" y="228600"/>
            <a:ext cx="8097837" cy="506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tr-TR" altLang="en-US" smtClean="0">
                <a:latin typeface="Arial" panose="020B0604020202020204" pitchFamily="34" charset="0"/>
                <a:cs typeface="Arial" panose="020B0604020202020204" pitchFamily="34" charset="0"/>
              </a:rPr>
              <a:t>Çocuk Kimdir?</a:t>
            </a:r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891" name="Group 7"/>
          <p:cNvGrpSpPr>
            <a:grpSpLocks/>
          </p:cNvGrpSpPr>
          <p:nvPr/>
        </p:nvGrpSpPr>
        <p:grpSpPr bwMode="auto">
          <a:xfrm>
            <a:off x="3048000" y="6424613"/>
            <a:ext cx="5794375" cy="461962"/>
            <a:chOff x="2678659" y="6066556"/>
            <a:chExt cx="5938199" cy="463176"/>
          </a:xfrm>
        </p:grpSpPr>
        <p:pic>
          <p:nvPicPr>
            <p:cNvPr id="37894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53"/>
            <a:stretch>
              <a:fillRect/>
            </a:stretch>
          </p:blipFill>
          <p:spPr bwMode="auto">
            <a:xfrm>
              <a:off x="2678659" y="6066556"/>
              <a:ext cx="999070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5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42"/>
            <a:stretch>
              <a:fillRect/>
            </a:stretch>
          </p:blipFill>
          <p:spPr bwMode="auto">
            <a:xfrm>
              <a:off x="6782415" y="6066556"/>
              <a:ext cx="1834443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2" name="TextBox 10"/>
          <p:cNvSpPr txBox="1">
            <a:spLocks noChangeArrowheads="1"/>
          </p:cNvSpPr>
          <p:nvPr/>
        </p:nvSpPr>
        <p:spPr bwMode="auto">
          <a:xfrm>
            <a:off x="782638" y="914400"/>
            <a:ext cx="4953000" cy="59086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8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Kimin çocuk, ergen ya da genç olarak kabul edildiği konusunda evrensel olarak belirlenmiş tanımlamalar yoktur. Biyolojik yaş tanımlama yapmak için yeterli değildir.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tr-TR" sz="1800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8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Çocukluk olgusu farklı ortamlarda çok farklı biçimlerde anlaşılabilir. Yalnızca fiziksel ve ruhsal gelişimi değil ayrıca sosyal ve kültürel ortamı da göz önünde bulundurmak gerekir.</a:t>
            </a:r>
          </a:p>
          <a:p>
            <a:pPr>
              <a:defRPr/>
            </a:pPr>
            <a:endParaRPr lang="tr-TR" sz="1800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8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Çocuklar ve ergenler başkalarına olan bağımlılıkları nedeniyle özellikle savunmasız durumdadır ancak sahip oldukları potansiyeli önemsemek gerekir.</a:t>
            </a:r>
          </a:p>
          <a:p>
            <a:pPr>
              <a:defRPr/>
            </a:pPr>
            <a:r>
              <a:rPr lang="tr-TR" sz="18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sz="18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Çocuğu merkeze alan bir durum analizi, belirli koşullardaki çocukların ihtiyaçlarını belirlemek ve karşılamak açısından önem taşır. </a:t>
            </a:r>
            <a:endParaRPr lang="en-US" altLang="en-US" sz="1800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defRPr/>
            </a:pPr>
            <a:endParaRPr lang="en-US" altLang="en-US" sz="1800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1328738"/>
            <a:ext cx="30003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17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ChangeArrowheads="1"/>
          </p:cNvSpPr>
          <p:nvPr/>
        </p:nvSpPr>
        <p:spPr bwMode="auto">
          <a:xfrm>
            <a:off x="304800" y="22098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tr-TR" sz="1800">
              <a:solidFill>
                <a:srgbClr val="3399FF"/>
              </a:solidFill>
            </a:endParaRPr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381000" y="3221038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tr-TR">
              <a:solidFill>
                <a:schemeClr val="bg1"/>
              </a:solidFill>
            </a:endParaRPr>
          </a:p>
        </p:txBody>
      </p:sp>
      <p:sp>
        <p:nvSpPr>
          <p:cNvPr id="74756" name="Text Box 6"/>
          <p:cNvSpPr txBox="1">
            <a:spLocks noChangeArrowheads="1"/>
          </p:cNvSpPr>
          <p:nvPr/>
        </p:nvSpPr>
        <p:spPr bwMode="auto">
          <a:xfrm>
            <a:off x="8077200" y="6248400"/>
            <a:ext cx="717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tr-TR" sz="9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47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 smtClean="0"/>
              <a:t>İstismar ve Cinsiyete Dayalı Şiddet</a:t>
            </a:r>
            <a:endParaRPr lang="en-US" altLang="tr-TR" b="1" dirty="0" smtClean="0"/>
          </a:p>
        </p:txBody>
      </p:sp>
      <p:pic>
        <p:nvPicPr>
          <p:cNvPr id="74758" name="Picture 2" descr="UNI1267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868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981200"/>
            <a:ext cx="8839200" cy="57150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Bef>
                <a:spcPct val="0"/>
              </a:spcBef>
              <a:spcAft>
                <a:spcPct val="10000"/>
              </a:spcAft>
              <a:buFontTx/>
              <a:buNone/>
            </a:pPr>
            <a:r>
              <a:rPr lang="tr-TR" altLang="tr-TR" sz="3200" b="1" dirty="0" smtClean="0">
                <a:solidFill>
                  <a:srgbClr val="000000"/>
                </a:solidFill>
              </a:rPr>
              <a:t>İstismar</a:t>
            </a:r>
            <a:r>
              <a:rPr lang="en-US" altLang="tr-TR" sz="3200" dirty="0" smtClean="0">
                <a:solidFill>
                  <a:srgbClr val="000000"/>
                </a:solidFill>
              </a:rPr>
              <a:t/>
            </a:r>
            <a:br>
              <a:rPr lang="en-US" altLang="tr-TR" sz="3200" dirty="0" smtClean="0">
                <a:solidFill>
                  <a:srgbClr val="000000"/>
                </a:solidFill>
              </a:rPr>
            </a:br>
            <a:r>
              <a:rPr lang="en-US" altLang="tr-TR" sz="3200" dirty="0" smtClean="0">
                <a:solidFill>
                  <a:srgbClr val="000000"/>
                </a:solidFill>
              </a:rPr>
              <a:t/>
            </a:r>
            <a:br>
              <a:rPr lang="en-US" altLang="tr-TR" sz="3200" dirty="0" smtClean="0">
                <a:solidFill>
                  <a:srgbClr val="000000"/>
                </a:solidFill>
              </a:rPr>
            </a:br>
            <a:r>
              <a:rPr lang="tr-TR" altLang="tr-TR" sz="3200" b="1" dirty="0" smtClean="0">
                <a:solidFill>
                  <a:srgbClr val="000000"/>
                </a:solidFill>
              </a:rPr>
              <a:t>Çocuğun</a:t>
            </a:r>
            <a:r>
              <a:rPr lang="tr-TR" altLang="tr-TR" sz="3200" dirty="0" smtClean="0">
                <a:solidFill>
                  <a:srgbClr val="000000"/>
                </a:solidFill>
              </a:rPr>
              <a:t> bir başka kimsenin, </a:t>
            </a:r>
            <a:r>
              <a:rPr lang="tr-TR" altLang="tr-TR" sz="3200" b="1" dirty="0" smtClean="0">
                <a:solidFill>
                  <a:srgbClr val="000000"/>
                </a:solidFill>
              </a:rPr>
              <a:t>yararını</a:t>
            </a:r>
            <a:r>
              <a:rPr lang="tr-TR" altLang="tr-TR" sz="3200" dirty="0" smtClean="0">
                <a:solidFill>
                  <a:srgbClr val="000000"/>
                </a:solidFill>
              </a:rPr>
              <a:t>, </a:t>
            </a:r>
            <a:r>
              <a:rPr lang="tr-TR" altLang="tr-TR" sz="3200" b="1" dirty="0" smtClean="0">
                <a:solidFill>
                  <a:srgbClr val="000000"/>
                </a:solidFill>
              </a:rPr>
              <a:t>kârını</a:t>
            </a:r>
            <a:r>
              <a:rPr lang="tr-TR" altLang="tr-TR" sz="3200" dirty="0" smtClean="0">
                <a:solidFill>
                  <a:srgbClr val="000000"/>
                </a:solidFill>
              </a:rPr>
              <a:t> ya da </a:t>
            </a:r>
            <a:r>
              <a:rPr lang="tr-TR" altLang="tr-TR" sz="3200" b="1" dirty="0" smtClean="0">
                <a:solidFill>
                  <a:srgbClr val="000000"/>
                </a:solidFill>
              </a:rPr>
              <a:t>tatminini</a:t>
            </a:r>
            <a:r>
              <a:rPr lang="tr-TR" altLang="tr-TR" sz="3200" dirty="0" smtClean="0">
                <a:solidFill>
                  <a:srgbClr val="000000"/>
                </a:solidFill>
              </a:rPr>
              <a:t> sağlamak amacıyla çoğu zaman çocuğa zarar verecek şekilde ve adaletten uzak biçimde </a:t>
            </a:r>
            <a:r>
              <a:rPr lang="tr-TR" altLang="tr-TR" sz="3200" b="1" dirty="0" smtClean="0">
                <a:solidFill>
                  <a:srgbClr val="000000"/>
                </a:solidFill>
              </a:rPr>
              <a:t>kullanılması</a:t>
            </a:r>
            <a:r>
              <a:rPr lang="tr-TR" altLang="tr-TR" sz="3200" dirty="0" smtClean="0">
                <a:solidFill>
                  <a:srgbClr val="000000"/>
                </a:solidFill>
              </a:rPr>
              <a:t> durumuna denir. Böylesi uygulamalar çocuğun fiziksel, ruhsal sağlığına ve de eğitim, ahlak, sosyal ve duygusal gelişimine </a:t>
            </a:r>
            <a:r>
              <a:rPr lang="tr-TR" altLang="tr-TR" sz="3200" b="1" dirty="0" smtClean="0">
                <a:solidFill>
                  <a:srgbClr val="000000"/>
                </a:solidFill>
              </a:rPr>
              <a:t>zarar verir</a:t>
            </a:r>
            <a:r>
              <a:rPr lang="tr-TR" altLang="tr-TR" sz="3200" dirty="0" smtClean="0">
                <a:solidFill>
                  <a:srgbClr val="000000"/>
                </a:solidFill>
              </a:rPr>
              <a:t>. </a:t>
            </a:r>
            <a:endParaRPr lang="en-US" altLang="tr-TR" sz="2600" i="1" dirty="0" smtClean="0">
              <a:solidFill>
                <a:srgbClr val="000000"/>
              </a:solidFill>
            </a:endParaRPr>
          </a:p>
        </p:txBody>
      </p:sp>
      <p:sp>
        <p:nvSpPr>
          <p:cNvPr id="768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 smtClean="0"/>
              <a:t>Tanımlar</a:t>
            </a:r>
            <a:endParaRPr lang="en-US" altLang="tr-TR" b="1" dirty="0" smtClean="0"/>
          </a:p>
        </p:txBody>
      </p: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057400"/>
            <a:ext cx="7924800" cy="38862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Bef>
                <a:spcPct val="0"/>
              </a:spcBef>
              <a:spcAft>
                <a:spcPct val="10000"/>
              </a:spcAft>
              <a:buFontTx/>
              <a:buNone/>
            </a:pPr>
            <a:r>
              <a:rPr lang="tr-TR" altLang="tr-TR" sz="3200" b="1" dirty="0" smtClean="0">
                <a:solidFill>
                  <a:srgbClr val="000000"/>
                </a:solidFill>
              </a:rPr>
              <a:t>Cinsiyete dayalı şiddet</a:t>
            </a:r>
          </a:p>
          <a:p>
            <a:pPr marL="609600" indent="-609600" eaLnBrk="1" hangingPunct="1">
              <a:lnSpc>
                <a:spcPct val="80000"/>
              </a:lnSpc>
              <a:spcBef>
                <a:spcPct val="0"/>
              </a:spcBef>
              <a:spcAft>
                <a:spcPct val="10000"/>
              </a:spcAft>
              <a:buFontTx/>
              <a:buNone/>
            </a:pPr>
            <a:r>
              <a:rPr lang="en-US" altLang="tr-TR" sz="3200" dirty="0" smtClean="0">
                <a:solidFill>
                  <a:srgbClr val="000000"/>
                </a:solidFill>
              </a:rPr>
              <a:t/>
            </a:r>
            <a:br>
              <a:rPr lang="en-US" altLang="tr-TR" sz="3200" dirty="0" smtClean="0">
                <a:solidFill>
                  <a:srgbClr val="000000"/>
                </a:solidFill>
              </a:rPr>
            </a:br>
            <a:r>
              <a:rPr lang="tr-TR" altLang="tr-TR" sz="3200" dirty="0" smtClean="0">
                <a:solidFill>
                  <a:srgbClr val="000000"/>
                </a:solidFill>
              </a:rPr>
              <a:t>Bir kimseye onun oynadığı </a:t>
            </a:r>
            <a:r>
              <a:rPr lang="tr-TR" altLang="tr-TR" sz="3200" b="1" dirty="0" smtClean="0">
                <a:solidFill>
                  <a:srgbClr val="000000"/>
                </a:solidFill>
              </a:rPr>
              <a:t>cinsel rolden</a:t>
            </a:r>
            <a:r>
              <a:rPr lang="tr-TR" altLang="tr-TR" sz="3200" dirty="0" smtClean="0">
                <a:solidFill>
                  <a:srgbClr val="000000"/>
                </a:solidFill>
              </a:rPr>
              <a:t> kaynaklanan </a:t>
            </a:r>
            <a:r>
              <a:rPr lang="tr-TR" altLang="tr-TR" sz="3200" b="1" dirty="0" smtClean="0">
                <a:solidFill>
                  <a:srgbClr val="000000"/>
                </a:solidFill>
              </a:rPr>
              <a:t>güçsüzlüğüne</a:t>
            </a:r>
            <a:r>
              <a:rPr lang="tr-TR" altLang="tr-TR" sz="3200" dirty="0" smtClean="0">
                <a:solidFill>
                  <a:srgbClr val="000000"/>
                </a:solidFill>
              </a:rPr>
              <a:t> bağlı olarak verilen </a:t>
            </a:r>
            <a:r>
              <a:rPr lang="tr-TR" altLang="tr-TR" sz="3200" b="1" dirty="0" smtClean="0">
                <a:solidFill>
                  <a:srgbClr val="000000"/>
                </a:solidFill>
              </a:rPr>
              <a:t>her tür </a:t>
            </a:r>
            <a:r>
              <a:rPr lang="tr-TR" altLang="tr-TR" sz="3200" dirty="0" smtClean="0">
                <a:solidFill>
                  <a:srgbClr val="000000"/>
                </a:solidFill>
              </a:rPr>
              <a:t>fiziksel, cinsel ve ruhsal </a:t>
            </a:r>
            <a:r>
              <a:rPr lang="tr-TR" altLang="tr-TR" sz="3200" b="1" dirty="0" smtClean="0">
                <a:solidFill>
                  <a:srgbClr val="000000"/>
                </a:solidFill>
              </a:rPr>
              <a:t>zarar</a:t>
            </a:r>
            <a:r>
              <a:rPr lang="tr-TR" altLang="tr-TR" sz="3200" dirty="0" smtClean="0">
                <a:solidFill>
                  <a:srgbClr val="000000"/>
                </a:solidFill>
              </a:rPr>
              <a:t>.  </a:t>
            </a:r>
            <a:endParaRPr lang="en-US" altLang="tr-TR" sz="2600" dirty="0" smtClean="0">
              <a:solidFill>
                <a:srgbClr val="000000"/>
              </a:solidFill>
            </a:endParaRPr>
          </a:p>
        </p:txBody>
      </p:sp>
      <p:sp>
        <p:nvSpPr>
          <p:cNvPr id="788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 smtClean="0"/>
              <a:t>Tanımlar</a:t>
            </a:r>
            <a:endParaRPr lang="en-US" altLang="tr-TR" b="1" dirty="0" smtClean="0"/>
          </a:p>
        </p:txBody>
      </p: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33600"/>
            <a:ext cx="8839200" cy="57150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Bef>
                <a:spcPct val="0"/>
              </a:spcBef>
              <a:spcAft>
                <a:spcPct val="10000"/>
              </a:spcAft>
              <a:buFontTx/>
              <a:buNone/>
            </a:pPr>
            <a:r>
              <a:rPr lang="tr-TR" altLang="tr-TR" sz="3200" b="1" dirty="0" smtClean="0">
                <a:solidFill>
                  <a:srgbClr val="000000"/>
                </a:solidFill>
              </a:rPr>
              <a:t>Cinsel şiddet</a:t>
            </a:r>
            <a:r>
              <a:rPr lang="en-US" altLang="tr-TR" sz="3200" dirty="0" smtClean="0">
                <a:solidFill>
                  <a:srgbClr val="000000"/>
                </a:solidFill>
              </a:rPr>
              <a:t/>
            </a:r>
            <a:br>
              <a:rPr lang="en-US" altLang="tr-TR" sz="3200" dirty="0" smtClean="0">
                <a:solidFill>
                  <a:srgbClr val="000000"/>
                </a:solidFill>
              </a:rPr>
            </a:br>
            <a:r>
              <a:rPr lang="en-US" altLang="tr-TR" sz="3200" dirty="0" smtClean="0">
                <a:solidFill>
                  <a:srgbClr val="000000"/>
                </a:solidFill>
              </a:rPr>
              <a:t/>
            </a:r>
            <a:br>
              <a:rPr lang="en-US" altLang="tr-TR" sz="3200" dirty="0" smtClean="0">
                <a:solidFill>
                  <a:srgbClr val="000000"/>
                </a:solidFill>
              </a:rPr>
            </a:br>
            <a:r>
              <a:rPr lang="tr-TR" altLang="tr-TR" sz="3200" dirty="0" smtClean="0">
                <a:solidFill>
                  <a:srgbClr val="000000"/>
                </a:solidFill>
              </a:rPr>
              <a:t>Bir kimseye karşı </a:t>
            </a:r>
            <a:r>
              <a:rPr lang="tr-TR" altLang="tr-TR" sz="3200" b="1" dirty="0" smtClean="0">
                <a:solidFill>
                  <a:srgbClr val="000000"/>
                </a:solidFill>
              </a:rPr>
              <a:t>zor kullanarak </a:t>
            </a:r>
            <a:r>
              <a:rPr lang="tr-TR" altLang="tr-TR" sz="3200" dirty="0" smtClean="0">
                <a:solidFill>
                  <a:srgbClr val="000000"/>
                </a:solidFill>
              </a:rPr>
              <a:t>gerçekleştirilen (cinsel birleşme, cinsel ilişkiye zorlama, istemediği halde cinsel yorumlarda bulunma, cinsel meta olarak kullanma vb.) </a:t>
            </a:r>
            <a:r>
              <a:rPr lang="tr-TR" altLang="tr-TR" sz="3200" b="1" dirty="0" smtClean="0">
                <a:solidFill>
                  <a:srgbClr val="000000"/>
                </a:solidFill>
              </a:rPr>
              <a:t>her tür cinsel eylem</a:t>
            </a:r>
            <a:r>
              <a:rPr lang="en-US" altLang="tr-TR" sz="3200" b="1" dirty="0" smtClean="0">
                <a:solidFill>
                  <a:srgbClr val="000000"/>
                </a:solidFill>
              </a:rPr>
              <a:t>.</a:t>
            </a:r>
            <a:r>
              <a:rPr lang="en-US" altLang="tr-TR" sz="3200" dirty="0" smtClean="0">
                <a:solidFill>
                  <a:srgbClr val="000000"/>
                </a:solidFill>
              </a:rPr>
              <a:t> 	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tr-TR" sz="3200" dirty="0" smtClean="0">
                <a:solidFill>
                  <a:srgbClr val="663300"/>
                </a:solidFill>
              </a:rPr>
              <a:t>	</a:t>
            </a:r>
          </a:p>
        </p:txBody>
      </p:sp>
      <p:sp>
        <p:nvSpPr>
          <p:cNvPr id="808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b="1" dirty="0" smtClean="0"/>
              <a:t>Tanımlar</a:t>
            </a:r>
            <a:endParaRPr lang="en-US" altLang="tr-TR" b="1" dirty="0" smtClean="0"/>
          </a:p>
        </p:txBody>
      </p: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/>
          <p:cNvSpPr>
            <a:spLocks noChangeArrowheads="1"/>
          </p:cNvSpPr>
          <p:nvPr/>
        </p:nvSpPr>
        <p:spPr bwMode="auto">
          <a:xfrm>
            <a:off x="304800" y="22098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tr-TR" sz="1800">
              <a:solidFill>
                <a:srgbClr val="3399FF"/>
              </a:solidFill>
            </a:endParaRPr>
          </a:p>
        </p:txBody>
      </p:sp>
      <p:sp>
        <p:nvSpPr>
          <p:cNvPr id="82947" name="Rectangle 4"/>
          <p:cNvSpPr>
            <a:spLocks noChangeArrowheads="1"/>
          </p:cNvSpPr>
          <p:nvPr/>
        </p:nvSpPr>
        <p:spPr bwMode="auto">
          <a:xfrm>
            <a:off x="381000" y="3221038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tr-TR">
              <a:solidFill>
                <a:schemeClr val="bg1"/>
              </a:solidFill>
            </a:endParaRPr>
          </a:p>
        </p:txBody>
      </p:sp>
      <p:sp>
        <p:nvSpPr>
          <p:cNvPr id="82948" name="Text Box 6"/>
          <p:cNvSpPr txBox="1">
            <a:spLocks noChangeArrowheads="1"/>
          </p:cNvSpPr>
          <p:nvPr/>
        </p:nvSpPr>
        <p:spPr bwMode="auto">
          <a:xfrm>
            <a:off x="8077200" y="6248400"/>
            <a:ext cx="717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tr-TR" sz="9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 smtClean="0">
                <a:ea typeface="+mj-ea"/>
                <a:cs typeface="+mj-cs"/>
              </a:rPr>
              <a:t>İstismar ve </a:t>
            </a:r>
            <a:r>
              <a:rPr lang="tr-TR" b="1" dirty="0" err="1" smtClean="0">
                <a:ea typeface="+mj-ea"/>
                <a:cs typeface="+mj-cs"/>
              </a:rPr>
              <a:t>CDŞ’in</a:t>
            </a:r>
            <a:r>
              <a:rPr lang="tr-TR" b="1" dirty="0" smtClean="0">
                <a:ea typeface="+mj-ea"/>
                <a:cs typeface="+mj-cs"/>
              </a:rPr>
              <a:t> Sonuçları</a:t>
            </a:r>
            <a:endParaRPr lang="en-US" b="1" dirty="0">
              <a:ea typeface="+mj-ea"/>
              <a:cs typeface="+mj-c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05000" y="1828800"/>
            <a:ext cx="54102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182880" rIns="182880">
            <a:spAutoFit/>
          </a:bodyPr>
          <a:lstStyle>
            <a:lvl1pPr eaLnBrk="0" hangingPunct="0">
              <a:tabLst>
                <a:tab pos="3429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3429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3429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3429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3429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chemeClr val="tx1"/>
              </a:buClr>
              <a:defRPr/>
            </a:pPr>
            <a:endParaRPr lang="en-US" sz="3200" dirty="0" smtClean="0">
              <a:solidFill>
                <a:srgbClr val="000000"/>
              </a:solidFill>
              <a:cs typeface="Arial" charset="0"/>
            </a:endParaRPr>
          </a:p>
          <a:p>
            <a:pPr marL="571500" indent="-571500" eaLnBrk="1" hangingPunct="1">
              <a:buClr>
                <a:schemeClr val="tx1"/>
              </a:buClr>
              <a:buFont typeface="Arial"/>
              <a:buChar char="•"/>
              <a:defRPr/>
            </a:pPr>
            <a:r>
              <a:rPr lang="tr-TR" sz="3200" dirty="0" smtClean="0">
                <a:solidFill>
                  <a:srgbClr val="000000"/>
                </a:solidFill>
                <a:cs typeface="Arial" charset="0"/>
              </a:rPr>
              <a:t>Sağlık</a:t>
            </a:r>
            <a:endParaRPr lang="en-US" sz="3200" dirty="0" smtClean="0">
              <a:solidFill>
                <a:srgbClr val="000000"/>
              </a:solidFill>
              <a:cs typeface="Arial" charset="0"/>
            </a:endParaRPr>
          </a:p>
          <a:p>
            <a:pPr marL="571500" indent="-571500" eaLnBrk="1" hangingPunct="1">
              <a:buClr>
                <a:schemeClr val="tx1"/>
              </a:buClr>
              <a:buFont typeface="Arial"/>
              <a:buChar char="•"/>
              <a:defRPr/>
            </a:pPr>
            <a:endParaRPr lang="en-US" sz="3200" dirty="0" smtClean="0">
              <a:solidFill>
                <a:srgbClr val="000000"/>
              </a:solidFill>
              <a:cs typeface="Arial" charset="0"/>
            </a:endParaRPr>
          </a:p>
          <a:p>
            <a:pPr marL="571500" indent="-571500" eaLnBrk="1" hangingPunct="1">
              <a:buClr>
                <a:schemeClr val="tx1"/>
              </a:buClr>
              <a:buFont typeface="Arial"/>
              <a:buChar char="•"/>
              <a:defRPr/>
            </a:pPr>
            <a:r>
              <a:rPr lang="tr-TR" sz="3200" dirty="0" smtClean="0">
                <a:solidFill>
                  <a:srgbClr val="000000"/>
                </a:solidFill>
                <a:cs typeface="Arial" charset="0"/>
              </a:rPr>
              <a:t>Fizyolojik</a:t>
            </a:r>
            <a:r>
              <a:rPr lang="en-US" sz="3200" dirty="0" smtClean="0">
                <a:solidFill>
                  <a:srgbClr val="000000"/>
                </a:solidFill>
                <a:cs typeface="Arial" charset="0"/>
              </a:rPr>
              <a:t>/</a:t>
            </a:r>
            <a:r>
              <a:rPr lang="tr-TR" sz="3200" dirty="0" smtClean="0">
                <a:solidFill>
                  <a:srgbClr val="000000"/>
                </a:solidFill>
                <a:cs typeface="Arial" charset="0"/>
              </a:rPr>
              <a:t>ruhsal</a:t>
            </a:r>
            <a:endParaRPr lang="en-US" sz="3200" dirty="0" smtClean="0">
              <a:solidFill>
                <a:srgbClr val="000000"/>
              </a:solidFill>
              <a:cs typeface="Arial" charset="0"/>
            </a:endParaRPr>
          </a:p>
          <a:p>
            <a:pPr marL="571500" indent="-571500" eaLnBrk="1" hangingPunct="1">
              <a:buClr>
                <a:schemeClr val="tx1"/>
              </a:buClr>
              <a:buFont typeface="Arial"/>
              <a:buChar char="•"/>
              <a:defRPr/>
            </a:pPr>
            <a:endParaRPr lang="en-US" sz="3200" dirty="0" smtClean="0">
              <a:solidFill>
                <a:srgbClr val="000000"/>
              </a:solidFill>
              <a:cs typeface="Arial" charset="0"/>
            </a:endParaRPr>
          </a:p>
          <a:p>
            <a:pPr marL="571500" indent="-571500" eaLnBrk="1" hangingPunct="1">
              <a:buClr>
                <a:schemeClr val="tx1"/>
              </a:buClr>
              <a:buFont typeface="Arial"/>
              <a:buChar char="•"/>
              <a:defRPr/>
            </a:pPr>
            <a:r>
              <a:rPr lang="tr-TR" sz="3200" dirty="0" smtClean="0">
                <a:solidFill>
                  <a:srgbClr val="000000"/>
                </a:solidFill>
                <a:cs typeface="Arial" charset="0"/>
              </a:rPr>
              <a:t>Sosyal</a:t>
            </a:r>
            <a:r>
              <a:rPr lang="en-US" sz="3200" dirty="0" smtClean="0">
                <a:solidFill>
                  <a:srgbClr val="000000"/>
                </a:solidFill>
                <a:cs typeface="Arial" charset="0"/>
              </a:rPr>
              <a:t>/</a:t>
            </a:r>
            <a:r>
              <a:rPr lang="tr-TR" sz="3200" dirty="0" smtClean="0">
                <a:solidFill>
                  <a:srgbClr val="000000"/>
                </a:solidFill>
                <a:cs typeface="Arial" charset="0"/>
              </a:rPr>
              <a:t>ekonomik</a:t>
            </a:r>
            <a:endParaRPr lang="en-US" sz="3200" dirty="0" smtClean="0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819400"/>
            <a:ext cx="8534400" cy="36576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Topluluğun tamamını sürece dahil edin</a:t>
            </a:r>
            <a:endParaRPr lang="en-GB" altLang="tr-TR" sz="2600" dirty="0" smtClean="0">
              <a:solidFill>
                <a:srgbClr val="000000"/>
              </a:solidFill>
            </a:endParaRP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Programın tasarım, uygulama, gözlem ve değerlendirme aşamalarında yetişkin kadın, erkeklerin yanı sıra kız ve erkek çocukların eşit biçimde katılmasını sağlayın. </a:t>
            </a:r>
            <a:endParaRPr lang="en-GB" altLang="tr-TR" sz="2600" dirty="0" smtClean="0">
              <a:solidFill>
                <a:srgbClr val="000000"/>
              </a:solidFill>
            </a:endParaRP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Çalışmaları bütün aktörlerin katılımıyla eşgüdümlü ve çok sektörlü şekilde gerçekleştirin. </a:t>
            </a: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rgbClr val="000000"/>
                </a:solidFill>
              </a:rPr>
              <a:t>Her aşamada hesap verebilir olun</a:t>
            </a:r>
            <a:r>
              <a:rPr lang="en-GB" altLang="tr-TR" sz="2600" dirty="0" smtClean="0">
                <a:solidFill>
                  <a:srgbClr val="000000"/>
                </a:solidFill>
              </a:rPr>
              <a:t> </a:t>
            </a:r>
            <a:endParaRPr lang="en-US" altLang="tr-TR" sz="2600" dirty="0" smtClean="0">
              <a:solidFill>
                <a:srgbClr val="000000"/>
              </a:solidFill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7924800" cy="1219200"/>
          </a:xfrm>
        </p:spPr>
        <p:txBody>
          <a:bodyPr/>
          <a:lstStyle/>
          <a:p>
            <a:pPr eaLnBrk="1" hangingPunct="1"/>
            <a:r>
              <a:rPr lang="tr-TR" altLang="tr-TR" b="1" dirty="0" smtClean="0">
                <a:solidFill>
                  <a:schemeClr val="bg1"/>
                </a:solidFill>
              </a:rPr>
              <a:t>Rehber İlkeler</a:t>
            </a:r>
            <a:endParaRPr lang="en-US" altLang="tr-TR" sz="2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981200"/>
            <a:ext cx="8991600" cy="39624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Aft>
                <a:spcPct val="10000"/>
              </a:spcAft>
              <a:buFontTx/>
              <a:buNone/>
            </a:pPr>
            <a:r>
              <a:rPr lang="en-US" altLang="tr-TR" sz="1600" smtClean="0"/>
              <a:t>	</a:t>
            </a:r>
            <a:endParaRPr lang="en-US" altLang="tr-TR" sz="800" smtClean="0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763000" cy="797173"/>
          </a:xfrm>
        </p:spPr>
        <p:txBody>
          <a:bodyPr lIns="182880"/>
          <a:lstStyle/>
          <a:p>
            <a:pPr algn="l" eaLnBrk="1" hangingPunct="1"/>
            <a:r>
              <a:rPr lang="tr-TR" altLang="tr-TR" sz="3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            </a:t>
            </a:r>
            <a:r>
              <a:rPr lang="tr-TR" altLang="tr-TR" sz="34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CDŞ’e</a:t>
            </a:r>
            <a:r>
              <a:rPr lang="tr-TR" altLang="tr-TR" sz="3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Yönelik Programlar </a:t>
            </a:r>
            <a:br>
              <a:rPr lang="tr-TR" altLang="tr-TR" sz="3400" b="1" dirty="0" smtClean="0">
                <a:solidFill>
                  <a:schemeClr val="bg1"/>
                </a:solidFill>
                <a:cs typeface="Arial" panose="020B0604020202020204" pitchFamily="34" charset="0"/>
              </a:rPr>
            </a:br>
            <a:endParaRPr lang="en-US" altLang="tr-TR" sz="34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6020" name="Rectangle 3"/>
          <p:cNvSpPr txBox="1">
            <a:spLocks noChangeArrowheads="1"/>
          </p:cNvSpPr>
          <p:nvPr/>
        </p:nvSpPr>
        <p:spPr bwMode="auto">
          <a:xfrm>
            <a:off x="152400" y="1371600"/>
            <a:ext cx="8991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ClrTx/>
              <a:buSzTx/>
              <a:buFont typeface="Wingdings" panose="05000000000000000000" pitchFamily="2" charset="2"/>
              <a:buNone/>
            </a:pPr>
            <a:endParaRPr lang="en-US" altLang="tr-TR" sz="32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tr-TR" altLang="tr-TR" sz="25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Hem Önleme Faaliyetlerini</a:t>
            </a:r>
            <a:r>
              <a:rPr lang="en-US" altLang="tr-TR" sz="2500" b="1" dirty="0">
                <a:solidFill>
                  <a:schemeClr val="tx1"/>
                </a:solidFill>
                <a:latin typeface="Tw Cen MT" panose="020B0602020104020603" pitchFamily="34" charset="0"/>
              </a:rPr>
              <a:t>	</a:t>
            </a:r>
            <a:r>
              <a:rPr lang="tr-TR" altLang="tr-TR" sz="25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            Hem de Müdahale Etkinliklerini</a:t>
            </a:r>
            <a:endParaRPr lang="en-US" altLang="tr-TR" sz="2500" b="1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eaLnBrk="1" hangingPunct="1">
              <a:buClrTx/>
              <a:buSzTx/>
              <a:buFont typeface="Wingdings" panose="05000000000000000000" pitchFamily="2" charset="2"/>
              <a:buNone/>
            </a:pPr>
            <a:endParaRPr lang="en-US" altLang="tr-TR" sz="32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tr-TR" altLang="tr-TR" sz="36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İÇERMELİDİR</a:t>
            </a:r>
            <a:r>
              <a:rPr lang="en-US" altLang="tr-TR" sz="32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 </a:t>
            </a:r>
            <a:endParaRPr lang="en-US" altLang="tr-TR" sz="32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>
              <a:buClrTx/>
              <a:buSzTx/>
              <a:buFontTx/>
              <a:buNone/>
            </a:pPr>
            <a:r>
              <a:rPr lang="en-US" altLang="tr-TR" sz="3200" dirty="0">
                <a:latin typeface="Tw Cen MT" panose="020B0602020104020603" pitchFamily="34" charset="0"/>
              </a:rPr>
              <a:t>	</a:t>
            </a:r>
            <a:r>
              <a:rPr lang="tr-TR" altLang="tr-TR" sz="32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   </a:t>
            </a:r>
            <a:r>
              <a:rPr lang="tr-TR" altLang="tr-TR" sz="32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çünkü</a:t>
            </a:r>
            <a:r>
              <a:rPr lang="en-US" altLang="tr-TR" sz="32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</a:t>
            </a:r>
            <a:r>
              <a:rPr lang="en-US" altLang="tr-TR" sz="3200" dirty="0">
                <a:solidFill>
                  <a:schemeClr val="tx1"/>
                </a:solidFill>
                <a:latin typeface="Tw Cen MT" panose="020B0602020104020603" pitchFamily="34" charset="0"/>
              </a:rPr>
              <a:t>	</a:t>
            </a:r>
            <a:endParaRPr lang="en-US" altLang="tr-TR" sz="3200" dirty="0">
              <a:latin typeface="Tw Cen MT" panose="020B0602020104020603" pitchFamily="34" charset="0"/>
            </a:endParaRPr>
          </a:p>
        </p:txBody>
      </p:sp>
      <p:sp>
        <p:nvSpPr>
          <p:cNvPr id="5" name="Plus 1"/>
          <p:cNvSpPr>
            <a:spLocks/>
          </p:cNvSpPr>
          <p:nvPr/>
        </p:nvSpPr>
        <p:spPr bwMode="auto">
          <a:xfrm>
            <a:off x="3810000" y="1780949"/>
            <a:ext cx="1066800" cy="914400"/>
          </a:xfrm>
          <a:custGeom>
            <a:avLst/>
            <a:gdLst>
              <a:gd name="T0" fmla="*/ 141404 w 1066800"/>
              <a:gd name="T1" fmla="*/ 349667 h 914400"/>
              <a:gd name="T2" fmla="*/ 425867 w 1066800"/>
              <a:gd name="T3" fmla="*/ 349667 h 914400"/>
              <a:gd name="T4" fmla="*/ 425867 w 1066800"/>
              <a:gd name="T5" fmla="*/ 121204 h 914400"/>
              <a:gd name="T6" fmla="*/ 640933 w 1066800"/>
              <a:gd name="T7" fmla="*/ 121204 h 914400"/>
              <a:gd name="T8" fmla="*/ 640933 w 1066800"/>
              <a:gd name="T9" fmla="*/ 349667 h 914400"/>
              <a:gd name="T10" fmla="*/ 925396 w 1066800"/>
              <a:gd name="T11" fmla="*/ 349667 h 914400"/>
              <a:gd name="T12" fmla="*/ 925396 w 1066800"/>
              <a:gd name="T13" fmla="*/ 564733 h 914400"/>
              <a:gd name="T14" fmla="*/ 640933 w 1066800"/>
              <a:gd name="T15" fmla="*/ 564733 h 914400"/>
              <a:gd name="T16" fmla="*/ 640933 w 1066800"/>
              <a:gd name="T17" fmla="*/ 793196 h 914400"/>
              <a:gd name="T18" fmla="*/ 425867 w 1066800"/>
              <a:gd name="T19" fmla="*/ 793196 h 914400"/>
              <a:gd name="T20" fmla="*/ 425867 w 1066800"/>
              <a:gd name="T21" fmla="*/ 564733 h 914400"/>
              <a:gd name="T22" fmla="*/ 141404 w 1066800"/>
              <a:gd name="T23" fmla="*/ 564733 h 914400"/>
              <a:gd name="T24" fmla="*/ 141404 w 1066800"/>
              <a:gd name="T25" fmla="*/ 349667 h 9144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66800" h="914400">
                <a:moveTo>
                  <a:pt x="141404" y="349667"/>
                </a:moveTo>
                <a:lnTo>
                  <a:pt x="425867" y="349667"/>
                </a:lnTo>
                <a:lnTo>
                  <a:pt x="425867" y="121204"/>
                </a:lnTo>
                <a:lnTo>
                  <a:pt x="640933" y="121204"/>
                </a:lnTo>
                <a:lnTo>
                  <a:pt x="640933" y="349667"/>
                </a:lnTo>
                <a:lnTo>
                  <a:pt x="925396" y="349667"/>
                </a:lnTo>
                <a:lnTo>
                  <a:pt x="925396" y="564733"/>
                </a:lnTo>
                <a:lnTo>
                  <a:pt x="640933" y="564733"/>
                </a:lnTo>
                <a:lnTo>
                  <a:pt x="640933" y="793196"/>
                </a:lnTo>
                <a:lnTo>
                  <a:pt x="425867" y="793196"/>
                </a:lnTo>
                <a:lnTo>
                  <a:pt x="425867" y="564733"/>
                </a:lnTo>
                <a:lnTo>
                  <a:pt x="141404" y="564733"/>
                </a:lnTo>
                <a:lnTo>
                  <a:pt x="141404" y="349667"/>
                </a:lnTo>
                <a:close/>
              </a:path>
            </a:pathLst>
          </a:custGeom>
          <a:solidFill>
            <a:srgbClr val="00B0F0"/>
          </a:solidFill>
          <a:ln w="9525" cap="flat" cmpd="sng">
            <a:solidFill>
              <a:srgbClr val="00B0F0"/>
            </a:solidFill>
            <a:prstDash val="solid"/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eaLnBrk="1" hangingPunct="1">
              <a:defRPr/>
            </a:pPr>
            <a:endParaRPr lang="tr-TR"/>
          </a:p>
        </p:txBody>
      </p: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>
            <a:off x="2057400" y="2555081"/>
            <a:ext cx="0" cy="1595438"/>
          </a:xfrm>
          <a:prstGeom prst="straightConnector1">
            <a:avLst/>
          </a:prstGeom>
          <a:noFill/>
          <a:ln w="38100">
            <a:solidFill>
              <a:srgbClr val="AAE2CA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023" name="TextBox 4"/>
          <p:cNvSpPr txBox="1">
            <a:spLocks noChangeArrowheads="1"/>
          </p:cNvSpPr>
          <p:nvPr/>
        </p:nvSpPr>
        <p:spPr bwMode="auto">
          <a:xfrm>
            <a:off x="228600" y="4508450"/>
            <a:ext cx="4114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32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Altta yatan gerekçeleri </a:t>
            </a:r>
            <a:r>
              <a:rPr lang="en-US" altLang="tr-TR" sz="32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&amp; </a:t>
            </a:r>
            <a:r>
              <a:rPr lang="tr-TR" altLang="tr-TR" sz="32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diğer unsurları</a:t>
            </a:r>
            <a:endParaRPr lang="en-US" altLang="tr-TR" sz="32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86024" name="TextBox 13"/>
          <p:cNvSpPr txBox="1">
            <a:spLocks noChangeArrowheads="1"/>
          </p:cNvSpPr>
          <p:nvPr/>
        </p:nvSpPr>
        <p:spPr bwMode="auto">
          <a:xfrm>
            <a:off x="6248400" y="4953000"/>
            <a:ext cx="2895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32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Sonuçları</a:t>
            </a:r>
            <a:endParaRPr lang="en-US" altLang="tr-TR" sz="32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7010400" y="2555081"/>
            <a:ext cx="0" cy="1595438"/>
          </a:xfrm>
          <a:prstGeom prst="straightConnector1">
            <a:avLst/>
          </a:prstGeom>
          <a:noFill/>
          <a:ln w="38100">
            <a:solidFill>
              <a:srgbClr val="AAE2CA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2438400" y="5680263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b="1" dirty="0" smtClean="0"/>
              <a:t>HEDEF ALIRLAR</a:t>
            </a:r>
            <a:endParaRPr lang="tr-TR" sz="4000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/>
      <p:bldP spid="5" grpId="1" animBg="1"/>
      <p:bldP spid="86023" grpId="0"/>
      <p:bldP spid="86024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-352926" y="1832810"/>
            <a:ext cx="3473450" cy="5105400"/>
          </a:xfrm>
        </p:spPr>
        <p:txBody>
          <a:bodyPr lIns="182880" rIns="182880" rtlCol="0">
            <a:noAutofit/>
          </a:bodyPr>
          <a:lstStyle/>
          <a:p>
            <a:pPr marL="274320" indent="0" eaLnBrk="1" fontAlgn="auto" hangingPunct="1">
              <a:spcAft>
                <a:spcPts val="0"/>
              </a:spcAft>
              <a:buClr>
                <a:schemeClr val="tx1"/>
              </a:buClr>
              <a:buFont typeface="Wingdings 2" charset="0"/>
              <a:buNone/>
              <a:defRPr/>
            </a:pPr>
            <a:endParaRPr lang="tr-TR" sz="2600" dirty="0" smtClean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274320" indent="0" eaLnBrk="1" fontAlgn="auto" hangingPunct="1">
              <a:spcAft>
                <a:spcPts val="0"/>
              </a:spcAft>
              <a:buClr>
                <a:schemeClr val="tx1"/>
              </a:buClr>
              <a:buFont typeface="Wingdings 2" charset="0"/>
              <a:buNone/>
              <a:defRPr/>
            </a:pPr>
            <a:r>
              <a:rPr lang="tr-TR" sz="260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Zararlı sonuçları </a:t>
            </a:r>
            <a:r>
              <a:rPr lang="tr-TR" sz="2600" u="sng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en aza indirip </a:t>
            </a:r>
            <a:r>
              <a:rPr lang="tr-TR" sz="260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daha fazla yaralanma, stres ve kayıp yaşanmasını </a:t>
            </a:r>
            <a:r>
              <a:rPr lang="tr-TR" sz="2600" u="sng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önleyin </a:t>
            </a:r>
            <a:endParaRPr lang="en-US" sz="2600" dirty="0" smtClean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274320" indent="0" eaLnBrk="1" fontAlgn="auto" hangingPunct="1">
              <a:spcAft>
                <a:spcPts val="0"/>
              </a:spcAft>
              <a:buClr>
                <a:schemeClr val="tx1"/>
              </a:buClr>
              <a:buFont typeface="Wingdings 2" charset="0"/>
              <a:buNone/>
              <a:defRPr/>
            </a:pPr>
            <a:r>
              <a:rPr lang="en-US" sz="260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	           </a:t>
            </a:r>
          </a:p>
          <a:p>
            <a:pPr marL="274320" indent="0" eaLnBrk="1" fontAlgn="auto" hangingPunct="1">
              <a:spcAft>
                <a:spcPts val="0"/>
              </a:spcAft>
              <a:buClr>
                <a:schemeClr val="tx1"/>
              </a:buClr>
              <a:buFont typeface="Wingdings 2" charset="0"/>
              <a:buNone/>
              <a:defRPr/>
            </a:pPr>
            <a:endParaRPr lang="tr-TR" sz="2600" dirty="0" smtClean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274320" indent="0" eaLnBrk="1" fontAlgn="auto" hangingPunct="1">
              <a:spcAft>
                <a:spcPts val="0"/>
              </a:spcAft>
              <a:buClr>
                <a:schemeClr val="tx1"/>
              </a:buClr>
              <a:buFont typeface="Wingdings 2" charset="0"/>
              <a:buNone/>
              <a:defRPr/>
            </a:pPr>
            <a:r>
              <a:rPr lang="tr-TR" sz="260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Bu hizmetler arasında eşgüdüm ve işbirliği sağlayın </a:t>
            </a:r>
            <a:endParaRPr lang="en-US" sz="2600" b="1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pPr marL="274320" indent="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tx1"/>
              </a:buClr>
              <a:buFont typeface="Wingdings 2" charset="0"/>
              <a:buNone/>
              <a:defRPr/>
            </a:pPr>
            <a:r>
              <a:rPr lang="en-US" sz="280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	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38636586"/>
              </p:ext>
            </p:extLst>
          </p:nvPr>
        </p:nvGraphicFramePr>
        <p:xfrm>
          <a:off x="2438400" y="1995894"/>
          <a:ext cx="70104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8068" name="Group 6"/>
          <p:cNvGrpSpPr>
            <a:grpSpLocks/>
          </p:cNvGrpSpPr>
          <p:nvPr/>
        </p:nvGrpSpPr>
        <p:grpSpPr bwMode="auto">
          <a:xfrm>
            <a:off x="5029200" y="4114800"/>
            <a:ext cx="1592263" cy="1035050"/>
            <a:chOff x="2620296" y="2511"/>
            <a:chExt cx="1591716" cy="1034615"/>
          </a:xfrm>
        </p:grpSpPr>
        <p:sp>
          <p:nvSpPr>
            <p:cNvPr id="8" name="Rounded Rectangle 7"/>
            <p:cNvSpPr/>
            <p:nvPr/>
          </p:nvSpPr>
          <p:spPr>
            <a:xfrm>
              <a:off x="2620296" y="2511"/>
              <a:ext cx="1591716" cy="1034615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tr-TR" b="1" dirty="0" smtClean="0">
                  <a:solidFill>
                    <a:schemeClr val="tx1"/>
                  </a:solidFill>
                </a:rPr>
                <a:t>Gözlem ve Raporlama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4"/>
            <p:cNvSpPr/>
            <p:nvPr/>
          </p:nvSpPr>
          <p:spPr>
            <a:xfrm>
              <a:off x="2671079" y="53290"/>
              <a:ext cx="1490151" cy="9330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76200" tIns="76200" rIns="76200" bIns="76200" spcCol="1270" anchor="ctr"/>
            <a:lstStyle/>
            <a:p>
              <a:pPr algn="ctr" defTabSz="8890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2000" b="1" dirty="0">
                <a:latin typeface="Calibri"/>
                <a:cs typeface="Calibri"/>
              </a:endParaRP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 smtClean="0">
                <a:ea typeface="+mj-ea"/>
                <a:cs typeface="+mj-cs"/>
              </a:rPr>
              <a:t>Kapsamlı Müdahale</a:t>
            </a:r>
            <a:endParaRPr lang="en-US" b="1" dirty="0"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3"/>
          <p:cNvSpPr>
            <a:spLocks noChangeArrowheads="1"/>
          </p:cNvSpPr>
          <p:nvPr/>
        </p:nvSpPr>
        <p:spPr bwMode="auto">
          <a:xfrm>
            <a:off x="304800" y="22098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tr-TR" sz="1800">
              <a:solidFill>
                <a:srgbClr val="3399FF"/>
              </a:solidFill>
            </a:endParaRPr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381000" y="3221038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tr-TR">
              <a:solidFill>
                <a:schemeClr val="bg1"/>
              </a:solidFill>
            </a:endParaRPr>
          </a:p>
        </p:txBody>
      </p:sp>
      <p:sp>
        <p:nvSpPr>
          <p:cNvPr id="90116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8763000" cy="1219200"/>
          </a:xfrm>
        </p:spPr>
        <p:txBody>
          <a:bodyPr lIns="182880"/>
          <a:lstStyle/>
          <a:p>
            <a:pPr eaLnBrk="1" hangingPunct="1"/>
            <a:r>
              <a:rPr lang="tr-TR" altLang="tr-TR" sz="4000" b="1" dirty="0" smtClean="0">
                <a:solidFill>
                  <a:schemeClr val="bg1"/>
                </a:solidFill>
              </a:rPr>
              <a:t>Çocukların silahlı gruplara katılması ya da kullanılması</a:t>
            </a:r>
            <a:endParaRPr lang="en-GB" altLang="tr-TR" sz="4000" b="1" dirty="0" smtClean="0">
              <a:solidFill>
                <a:schemeClr val="bg1"/>
              </a:solidFill>
            </a:endParaRPr>
          </a:p>
        </p:txBody>
      </p:sp>
      <p:sp>
        <p:nvSpPr>
          <p:cNvPr id="90117" name="Text Box 6"/>
          <p:cNvSpPr txBox="1">
            <a:spLocks noChangeArrowheads="1"/>
          </p:cNvSpPr>
          <p:nvPr/>
        </p:nvSpPr>
        <p:spPr bwMode="auto">
          <a:xfrm>
            <a:off x="8077200" y="6248400"/>
            <a:ext cx="717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tr-TR" sz="90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90118" name="Picture 3" descr="UNI1275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686800" cy="497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981200"/>
            <a:ext cx="8991600" cy="39624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Aft>
                <a:spcPct val="10000"/>
              </a:spcAft>
              <a:buFontTx/>
              <a:buNone/>
            </a:pPr>
            <a:r>
              <a:rPr lang="en-US" altLang="tr-TR" sz="1600" dirty="0" smtClean="0"/>
              <a:t>	</a:t>
            </a:r>
            <a:endParaRPr lang="en-US" altLang="tr-TR" sz="800" dirty="0" smtClean="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9144000" cy="1143000"/>
          </a:xfrm>
        </p:spPr>
        <p:txBody>
          <a:bodyPr lIns="182880"/>
          <a:lstStyle/>
          <a:p>
            <a:pPr algn="l" eaLnBrk="1" hangingPunct="1"/>
            <a:r>
              <a:rPr lang="tr-TR" altLang="tr-TR" b="1" dirty="0" smtClean="0">
                <a:solidFill>
                  <a:schemeClr val="bg1"/>
                </a:solidFill>
              </a:rPr>
              <a:t>Tanım</a:t>
            </a:r>
            <a:endParaRPr lang="en-US" altLang="tr-TR" b="1" dirty="0" smtClean="0">
              <a:solidFill>
                <a:schemeClr val="bg1"/>
              </a:solidFill>
            </a:endParaRPr>
          </a:p>
        </p:txBody>
      </p:sp>
      <p:sp>
        <p:nvSpPr>
          <p:cNvPr id="92164" name="Rectangle 1"/>
          <p:cNvSpPr>
            <a:spLocks noChangeArrowheads="1"/>
          </p:cNvSpPr>
          <p:nvPr/>
        </p:nvSpPr>
        <p:spPr bwMode="auto">
          <a:xfrm>
            <a:off x="168442" y="2362200"/>
            <a:ext cx="8382000" cy="376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tr-TR" altLang="ja-JP" sz="3000" b="1" dirty="0" smtClean="0">
                <a:solidFill>
                  <a:schemeClr val="tx1"/>
                </a:solidFill>
              </a:rPr>
              <a:t>Silahlı bir kuvvet ya da gruba katılmış çocuk</a:t>
            </a:r>
            <a:r>
              <a:rPr lang="tr-TR" altLang="ja-JP" sz="3000" dirty="0" smtClean="0">
                <a:solidFill>
                  <a:schemeClr val="tx1"/>
                </a:solidFill>
              </a:rPr>
              <a:t> ifadesi 18 yaşından küçük olmakla birlikte </a:t>
            </a:r>
            <a:r>
              <a:rPr lang="tr-TR" altLang="ja-JP" sz="3000" b="1" dirty="0" smtClean="0">
                <a:solidFill>
                  <a:schemeClr val="tx1"/>
                </a:solidFill>
              </a:rPr>
              <a:t>silahlı bir kuvvet ya da grup tarafından silah altına alınmış ya da kullanılmakta olan kimseler için kullanılır</a:t>
            </a:r>
            <a:r>
              <a:rPr lang="tr-TR" altLang="ja-JP" sz="3000" dirty="0" smtClean="0">
                <a:solidFill>
                  <a:schemeClr val="tx1"/>
                </a:solidFill>
              </a:rPr>
              <a:t>. </a:t>
            </a:r>
            <a:endParaRPr lang="en-US" altLang="ja-JP" sz="3000" b="1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ja-JP" sz="3000" b="1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tr-TR" altLang="ja-JP" sz="3000" dirty="0" smtClean="0">
                <a:solidFill>
                  <a:schemeClr val="tx1"/>
                </a:solidFill>
              </a:rPr>
              <a:t>…çocukların</a:t>
            </a:r>
            <a:r>
              <a:rPr lang="tr-TR" altLang="ja-JP" sz="3000" b="1" dirty="0" smtClean="0">
                <a:solidFill>
                  <a:schemeClr val="tx1"/>
                </a:solidFill>
              </a:rPr>
              <a:t> herhangi bir şekilde </a:t>
            </a:r>
            <a:r>
              <a:rPr lang="tr-TR" altLang="ja-JP" sz="3000" dirty="0" smtClean="0">
                <a:solidFill>
                  <a:schemeClr val="tx1"/>
                </a:solidFill>
              </a:rPr>
              <a:t>savaşçı, aşçı, haberci, casus ya da cinsel amaçlar için kullanımını kapsar ancak bunlarla sınırlı değildir</a:t>
            </a:r>
            <a:r>
              <a:rPr lang="en-US" altLang="ja-JP" sz="3000" dirty="0" smtClean="0">
                <a:solidFill>
                  <a:schemeClr val="tx1"/>
                </a:solidFill>
              </a:rPr>
              <a:t>. </a:t>
            </a:r>
            <a:endParaRPr lang="en-US" altLang="ja-JP" sz="30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ja-JP" sz="2200" dirty="0" smtClean="0">
                <a:solidFill>
                  <a:srgbClr val="7F7F7F"/>
                </a:solidFill>
              </a:rPr>
              <a:t>Paris </a:t>
            </a:r>
            <a:r>
              <a:rPr lang="tr-TR" altLang="ja-JP" sz="2200" dirty="0" smtClean="0">
                <a:solidFill>
                  <a:srgbClr val="7F7F7F"/>
                </a:solidFill>
              </a:rPr>
              <a:t>Sözleşmesi</a:t>
            </a:r>
            <a:endParaRPr lang="en-US" altLang="ja-JP" sz="2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4"/>
          <p:cNvSpPr>
            <a:spLocks noGrp="1"/>
          </p:cNvSpPr>
          <p:nvPr>
            <p:ph type="ctrTitle"/>
          </p:nvPr>
        </p:nvSpPr>
        <p:spPr bwMode="auto">
          <a:xfrm>
            <a:off x="811213" y="228600"/>
            <a:ext cx="8097837" cy="506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tr-TR" altLang="en-US" smtClean="0">
                <a:latin typeface="Arial" panose="020B0604020202020204" pitchFamily="34" charset="0"/>
                <a:cs typeface="Arial" panose="020B0604020202020204" pitchFamily="34" charset="0"/>
              </a:rPr>
              <a:t>Çocuk Kimdir?</a:t>
            </a:r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915" name="Group 7"/>
          <p:cNvGrpSpPr>
            <a:grpSpLocks/>
          </p:cNvGrpSpPr>
          <p:nvPr/>
        </p:nvGrpSpPr>
        <p:grpSpPr bwMode="auto">
          <a:xfrm>
            <a:off x="1046163" y="6396038"/>
            <a:ext cx="7862887" cy="461962"/>
            <a:chOff x="558798" y="6066164"/>
            <a:chExt cx="8058060" cy="463568"/>
          </a:xfrm>
        </p:grpSpPr>
        <p:pic>
          <p:nvPicPr>
            <p:cNvPr id="3891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53"/>
            <a:stretch>
              <a:fillRect/>
            </a:stretch>
          </p:blipFill>
          <p:spPr bwMode="auto">
            <a:xfrm>
              <a:off x="558798" y="6066164"/>
              <a:ext cx="999070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9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42"/>
            <a:stretch>
              <a:fillRect/>
            </a:stretch>
          </p:blipFill>
          <p:spPr bwMode="auto">
            <a:xfrm>
              <a:off x="6782415" y="6066556"/>
              <a:ext cx="1834443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2" name="TextBox 10"/>
          <p:cNvSpPr txBox="1">
            <a:spLocks noChangeArrowheads="1"/>
          </p:cNvSpPr>
          <p:nvPr/>
        </p:nvSpPr>
        <p:spPr bwMode="auto">
          <a:xfrm>
            <a:off x="696913" y="952500"/>
            <a:ext cx="4953000" cy="64325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BM </a:t>
            </a:r>
            <a:r>
              <a:rPr lang="en-US" altLang="en-US" sz="2000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Çocuk</a:t>
            </a:r>
            <a:r>
              <a:rPr lang="en-US" altLang="en-US" sz="20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Hakları</a:t>
            </a:r>
            <a:r>
              <a:rPr lang="tr-TR" altLang="en-US" sz="20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Sözleşme</a:t>
            </a:r>
            <a:r>
              <a:rPr lang="tr-TR" altLang="en-US" sz="20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 (1989) </a:t>
            </a:r>
            <a:r>
              <a:rPr lang="en-US" altLang="en-US" sz="2000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Madde</a:t>
            </a:r>
            <a:r>
              <a:rPr lang="tr-TR" altLang="en-US" sz="20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1: </a:t>
            </a:r>
            <a:endParaRPr lang="en-US" altLang="en-US" sz="2000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‘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Çocuğa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uygulanabilecek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olan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kanuna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göre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daha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erken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yaşta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reşit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olma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durumu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hariç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onsekiz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yaşına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kadar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her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insan</a:t>
            </a:r>
            <a:r>
              <a:rPr lang="tr-TR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</a:t>
            </a:r>
          </a:p>
          <a:p>
            <a:pPr>
              <a:defRPr/>
            </a:pPr>
            <a:endParaRPr lang="en-US" altLang="en-US" sz="2000" b="1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5395 </a:t>
            </a:r>
            <a:r>
              <a:rPr lang="en-US" altLang="en-US" sz="2000" b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sayılı</a:t>
            </a:r>
            <a:r>
              <a:rPr lang="en-US" altLang="en-US" sz="2000" b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b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Çocuk</a:t>
            </a:r>
            <a:r>
              <a:rPr lang="en-US" altLang="en-US" sz="2000" b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b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Koruma</a:t>
            </a:r>
            <a:r>
              <a:rPr lang="tr-TR" altLang="en-US" sz="2000" b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Kanunu (2005):</a:t>
            </a:r>
            <a:endParaRPr lang="en-US" altLang="en-US" sz="2000" b="1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Daha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erken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yaşta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ergin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olsa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bile,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onsekiz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yaşını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doldurmamış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kişi</a:t>
            </a:r>
            <a:r>
              <a:rPr lang="en-US" altLang="en-US" sz="20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  <a:endParaRPr lang="tr-TR" altLang="en-US" sz="2000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defRPr/>
            </a:pPr>
            <a:endParaRPr lang="en-US" altLang="en-US" sz="2000" b="1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Türk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Medeni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Kanunu</a:t>
            </a:r>
            <a:r>
              <a:rPr lang="tr-TR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</a:t>
            </a:r>
            <a:r>
              <a:rPr lang="tr-TR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göre;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tr-TR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‘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evlenerek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ergin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ol</a:t>
            </a:r>
            <a:r>
              <a:rPr lang="tr-TR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duğu</a:t>
            </a:r>
            <a:r>
              <a:rPr lang="tr-TR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onaylansa 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dahi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18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yaşını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doldurmamış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i="1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kişiler</a:t>
            </a:r>
            <a:r>
              <a:rPr lang="tr-TR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</a:t>
            </a:r>
            <a:r>
              <a:rPr lang="en-US" altLang="en-US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tr-TR" altLang="en-US" sz="2000" i="1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tr-TR" altLang="en-US" sz="2000" i="1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çocuk</a:t>
            </a:r>
            <a:r>
              <a:rPr lang="en-US" altLang="en-US" sz="20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en-US" sz="2000" dirty="0" err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olarak</a:t>
            </a:r>
            <a:r>
              <a:rPr lang="en-US" altLang="en-US" sz="20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tr-TR" altLang="en-US" sz="20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kabul edilir</a:t>
            </a:r>
            <a:r>
              <a:rPr lang="en-US" altLang="en-US" sz="2000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>
              <a:defRPr/>
            </a:pPr>
            <a:endParaRPr lang="en-US" altLang="en-US" sz="18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sz="1800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sz="1800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sz="1800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1295400"/>
            <a:ext cx="3070225" cy="46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0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504490"/>
            <a:ext cx="8382000" cy="4373563"/>
          </a:xfrm>
        </p:spPr>
        <p:txBody>
          <a:bodyPr/>
          <a:lstStyle/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chemeClr val="tx1"/>
                </a:solidFill>
              </a:rPr>
              <a:t>Riskler ve zararlar konusunda farkındalık yaratılması</a:t>
            </a:r>
            <a:r>
              <a:rPr lang="en-US" altLang="tr-TR" sz="2600" dirty="0" smtClean="0">
                <a:solidFill>
                  <a:schemeClr val="tx1"/>
                </a:solidFill>
              </a:rPr>
              <a:t/>
            </a:r>
            <a:br>
              <a:rPr lang="en-US" altLang="tr-TR" sz="2600" dirty="0" smtClean="0">
                <a:solidFill>
                  <a:schemeClr val="tx1"/>
                </a:solidFill>
              </a:rPr>
            </a:br>
            <a:endParaRPr lang="en-US" altLang="tr-TR" sz="2600" dirty="0" smtClean="0">
              <a:solidFill>
                <a:schemeClr val="tx1"/>
              </a:solidFill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chemeClr val="tx1"/>
                </a:solidFill>
              </a:rPr>
              <a:t>Çocukları bu şekilde davranmaya iten yöntem ve gerekçelerin gözlenmesi</a:t>
            </a:r>
            <a:r>
              <a:rPr lang="en-US" altLang="tr-TR" sz="2600" dirty="0" smtClean="0">
                <a:solidFill>
                  <a:schemeClr val="tx1"/>
                </a:solidFill>
              </a:rPr>
              <a:t/>
            </a:r>
            <a:br>
              <a:rPr lang="en-US" altLang="tr-TR" sz="2600" dirty="0" smtClean="0">
                <a:solidFill>
                  <a:schemeClr val="tx1"/>
                </a:solidFill>
              </a:rPr>
            </a:br>
            <a:endParaRPr lang="en-US" altLang="tr-TR" sz="2600" dirty="0" smtClean="0">
              <a:solidFill>
                <a:schemeClr val="tx1"/>
              </a:solidFill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chemeClr val="tx1"/>
                </a:solidFill>
              </a:rPr>
              <a:t>Hesap verebilirliğin sağlanması</a:t>
            </a:r>
            <a:r>
              <a:rPr lang="en-US" altLang="tr-TR" sz="2600" dirty="0" smtClean="0">
                <a:solidFill>
                  <a:schemeClr val="tx1"/>
                </a:solidFill>
              </a:rPr>
              <a:t/>
            </a:r>
            <a:br>
              <a:rPr lang="en-US" altLang="tr-TR" sz="2600" dirty="0" smtClean="0">
                <a:solidFill>
                  <a:schemeClr val="tx1"/>
                </a:solidFill>
              </a:rPr>
            </a:br>
            <a:endParaRPr lang="en-US" altLang="tr-TR" sz="2600" dirty="0" smtClean="0">
              <a:solidFill>
                <a:schemeClr val="tx1"/>
              </a:solidFill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tr-TR" altLang="tr-TR" sz="2600" dirty="0" smtClean="0">
                <a:solidFill>
                  <a:schemeClr val="tx1"/>
                </a:solidFill>
              </a:rPr>
              <a:t>Çocuk, genç ve topluluklara alternatif sunulması     </a:t>
            </a:r>
            <a:r>
              <a:rPr lang="tr-TR" altLang="tr-TR" sz="2600" dirty="0" err="1" smtClean="0">
                <a:solidFill>
                  <a:schemeClr val="tx1"/>
                </a:solidFill>
              </a:rPr>
              <a:t>örn</a:t>
            </a:r>
            <a:r>
              <a:rPr lang="tr-TR" altLang="tr-TR" sz="2600" dirty="0" smtClean="0">
                <a:solidFill>
                  <a:schemeClr val="tx1"/>
                </a:solidFill>
              </a:rPr>
              <a:t>. Eğitim, iş imkanları, beceri kazandırma vb. </a:t>
            </a:r>
            <a:endParaRPr lang="en-US" altLang="tr-TR" sz="2600" dirty="0" smtClean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458200" cy="1295400"/>
          </a:xfrm>
        </p:spPr>
        <p:txBody>
          <a:bodyPr lIns="182880"/>
          <a:lstStyle/>
          <a:p>
            <a:pPr algn="l" eaLnBrk="1" hangingPunct="1"/>
            <a:r>
              <a:rPr lang="tr-TR" altLang="tr-TR" b="1" dirty="0" smtClean="0"/>
              <a:t>Silah Altına Alınmanın Önlenmesi ve Müdahale</a:t>
            </a:r>
            <a:endParaRPr lang="en-US" altLang="tr-TR" b="1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ChangeArrowheads="1"/>
          </p:cNvSpPr>
          <p:nvPr/>
        </p:nvSpPr>
        <p:spPr bwMode="auto">
          <a:xfrm>
            <a:off x="304800" y="22098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tr-TR" sz="1800">
              <a:solidFill>
                <a:srgbClr val="3399FF"/>
              </a:solidFill>
            </a:endParaRPr>
          </a:p>
        </p:txBody>
      </p:sp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381000" y="3221038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tr-TR">
              <a:solidFill>
                <a:schemeClr val="bg1"/>
              </a:solidFill>
            </a:endParaRPr>
          </a:p>
        </p:txBody>
      </p:sp>
      <p:sp>
        <p:nvSpPr>
          <p:cNvPr id="95236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 lIns="182880"/>
          <a:lstStyle/>
          <a:p>
            <a:pPr eaLnBrk="1" hangingPunct="1"/>
            <a:r>
              <a:rPr lang="tr-TR" altLang="tr-TR" b="1" dirty="0" smtClean="0">
                <a:solidFill>
                  <a:schemeClr val="bg1"/>
                </a:solidFill>
              </a:rPr>
              <a:t>Fiziksel Zarar</a:t>
            </a:r>
            <a:endParaRPr lang="en-GB" altLang="tr-TR" b="1" dirty="0" smtClean="0">
              <a:solidFill>
                <a:schemeClr val="bg1"/>
              </a:solidFill>
            </a:endParaRPr>
          </a:p>
        </p:txBody>
      </p:sp>
      <p:sp>
        <p:nvSpPr>
          <p:cNvPr id="95237" name="Text Box 6"/>
          <p:cNvSpPr txBox="1">
            <a:spLocks noChangeArrowheads="1"/>
          </p:cNvSpPr>
          <p:nvPr/>
        </p:nvSpPr>
        <p:spPr bwMode="auto">
          <a:xfrm>
            <a:off x="8077200" y="6248400"/>
            <a:ext cx="717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tr-TR" sz="90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95238" name="Picture 3" descr="UNI13336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686800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200400"/>
            <a:ext cx="8382000" cy="24384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ct val="10000"/>
              </a:spcAft>
              <a:buClrTx/>
              <a:buFont typeface="Symbol" panose="05050102010706020507" pitchFamily="18" charset="2"/>
              <a:buNone/>
              <a:defRPr/>
            </a:pPr>
            <a:r>
              <a:rPr lang="tr-TR" sz="2800" dirty="0" smtClean="0">
                <a:solidFill>
                  <a:schemeClr val="tx1"/>
                </a:solidFill>
                <a:ea typeface="+mn-ea"/>
                <a:cs typeface="+mn-cs"/>
              </a:rPr>
              <a:t>Çocuklara yönelik </a:t>
            </a:r>
            <a:r>
              <a:rPr lang="tr-TR" sz="2800" b="1" dirty="0" smtClean="0">
                <a:solidFill>
                  <a:schemeClr val="tx1"/>
                </a:solidFill>
                <a:ea typeface="+mn-ea"/>
                <a:cs typeface="+mn-cs"/>
              </a:rPr>
              <a:t>çevre ya da insan kaynaklı her tür bedensel zarar, yaralanma, sakatlanma ya da can kaybı durumu</a:t>
            </a:r>
            <a:r>
              <a:rPr lang="tr-TR" sz="2800" dirty="0" smtClean="0">
                <a:solidFill>
                  <a:schemeClr val="tx1"/>
                </a:solidFill>
                <a:ea typeface="+mn-ea"/>
                <a:cs typeface="+mn-cs"/>
              </a:rPr>
              <a:t>.</a:t>
            </a:r>
            <a:r>
              <a:rPr lang="en-US" sz="2800" dirty="0" smtClean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2800" dirty="0" smtClean="0">
                <a:solidFill>
                  <a:schemeClr val="tx1"/>
                </a:solidFill>
                <a:ea typeface="+mn-ea"/>
                <a:cs typeface="+mn-cs"/>
              </a:rPr>
              <a:t>Buna fiziksel zararın yanı sıra genel şiddet, taciz ya da istismar da neden olabilir. </a:t>
            </a:r>
            <a:endParaRPr lang="en-US" sz="28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9144000" cy="1066800"/>
          </a:xfrm>
        </p:spPr>
        <p:txBody>
          <a:bodyPr lIns="182880"/>
          <a:lstStyle/>
          <a:p>
            <a:pPr algn="l" eaLnBrk="1" hangingPunct="1"/>
            <a:r>
              <a:rPr lang="tr-TR" altLang="tr-TR" b="1" dirty="0" smtClean="0"/>
              <a:t>Tanım</a:t>
            </a:r>
            <a:endParaRPr lang="en-US" altLang="tr-TR" b="1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981200"/>
            <a:ext cx="8991600" cy="39624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spcAft>
                <a:spcPct val="10000"/>
              </a:spcAft>
              <a:buFontTx/>
              <a:buNone/>
            </a:pPr>
            <a:r>
              <a:rPr lang="en-US" altLang="tr-TR" sz="1600" smtClean="0"/>
              <a:t>	</a:t>
            </a:r>
            <a:endParaRPr lang="en-US" altLang="tr-TR" sz="800" smtClean="0"/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33400"/>
            <a:ext cx="8305800" cy="914400"/>
          </a:xfrm>
        </p:spPr>
        <p:txBody>
          <a:bodyPr lIns="182880"/>
          <a:lstStyle/>
          <a:p>
            <a:pPr algn="l" eaLnBrk="1" hangingPunct="1"/>
            <a:r>
              <a:rPr lang="tr-TR" altLang="tr-TR" b="1" dirty="0" smtClean="0">
                <a:solidFill>
                  <a:schemeClr val="bg1"/>
                </a:solidFill>
              </a:rPr>
              <a:t>Bedensel Zarara Müdahale</a:t>
            </a:r>
            <a:endParaRPr lang="en-US" altLang="tr-TR" b="1" dirty="0" smtClean="0">
              <a:solidFill>
                <a:schemeClr val="bg1"/>
              </a:solidFill>
            </a:endParaRPr>
          </a:p>
        </p:txBody>
      </p:sp>
      <p:sp>
        <p:nvSpPr>
          <p:cNvPr id="124931" name="Rectangle 1"/>
          <p:cNvSpPr>
            <a:spLocks noChangeArrowheads="1"/>
          </p:cNvSpPr>
          <p:nvPr/>
        </p:nvSpPr>
        <p:spPr bwMode="auto">
          <a:xfrm>
            <a:off x="533400" y="2209800"/>
            <a:ext cx="7772400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Başlıca riskler ve mevcut müdahale yöntemlerini tespit edin.</a:t>
            </a:r>
            <a:endParaRPr lang="en-GB" sz="26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endParaRPr lang="en-US" sz="26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Güvenli bölgeler oluşturun ve riskleri önleyip azaltacak faaliyetleri teşvik edin.</a:t>
            </a:r>
            <a:endParaRPr lang="en-GB" sz="26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endParaRPr lang="en-GB" sz="26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Güvenlik, riskler ve bunların nasıl önlenebileceği konularında toplum temelli mesajlar verin. </a:t>
            </a:r>
            <a:endParaRPr lang="en-GB" sz="26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endParaRPr lang="en-GB" sz="26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tr-TR" sz="26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Müdahale programlarının oluşturulması, kullanımı ve kalitesine destek sağlayın. </a:t>
            </a:r>
            <a:endParaRPr lang="en-GB" sz="26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95" r="-13895"/>
          <a:stretch>
            <a:fillRect/>
          </a:stretch>
        </p:blipFill>
        <p:spPr>
          <a:xfrm>
            <a:off x="457200" y="1752600"/>
            <a:ext cx="8972550" cy="4373563"/>
          </a:xfrm>
        </p:spPr>
      </p:pic>
      <p:sp>
        <p:nvSpPr>
          <p:cNvPr id="101379" name="Text Box 4"/>
          <p:cNvSpPr txBox="1">
            <a:spLocks noChangeArrowheads="1"/>
          </p:cNvSpPr>
          <p:nvPr/>
        </p:nvSpPr>
        <p:spPr bwMode="auto">
          <a:xfrm>
            <a:off x="7924800" y="6248400"/>
            <a:ext cx="717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tr-TR" sz="9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b="1" dirty="0" smtClean="0">
                <a:ea typeface="+mj-ea"/>
                <a:cs typeface="+mj-cs"/>
              </a:rPr>
              <a:t>Koruyucu Çevre</a:t>
            </a:r>
            <a:endParaRPr lang="en-US" b="1" dirty="0"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2"/>
          <p:cNvSpPr>
            <a:spLocks noGrp="1"/>
          </p:cNvSpPr>
          <p:nvPr>
            <p:ph idx="1"/>
          </p:nvPr>
        </p:nvSpPr>
        <p:spPr>
          <a:xfrm>
            <a:off x="533401" y="2362200"/>
            <a:ext cx="7657306" cy="3962400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Bef>
                <a:spcPts val="300"/>
              </a:spcBef>
              <a:spcAft>
                <a:spcPts val="0"/>
              </a:spcAft>
              <a:buClrTx/>
              <a:buFont typeface="Symbol" panose="05050102010706020507" pitchFamily="18" charset="2"/>
              <a:buNone/>
              <a:defRPr/>
            </a:pPr>
            <a:r>
              <a:rPr lang="tr-TR" sz="3100" b="1" dirty="0" smtClean="0">
                <a:solidFill>
                  <a:schemeClr val="tx1"/>
                </a:solidFill>
                <a:ea typeface="+mn-ea"/>
                <a:cs typeface="+mn-cs"/>
              </a:rPr>
              <a:t>Çocuk korumaya yönelik bir program alanındaki tabloyu doldurun. </a:t>
            </a:r>
            <a:endParaRPr lang="en-AU" sz="3100" b="1" dirty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30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endParaRPr lang="en-AU" sz="3100" dirty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30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lang="tr-TR" sz="3100" dirty="0" smtClean="0">
                <a:solidFill>
                  <a:schemeClr val="tx1"/>
                </a:solidFill>
                <a:ea typeface="+mn-ea"/>
                <a:cs typeface="+mn-cs"/>
              </a:rPr>
              <a:t>Bölgenizdeki olası 3 risk/tehdit belirleyin</a:t>
            </a:r>
          </a:p>
          <a:p>
            <a:pPr marL="0" indent="0" eaLnBrk="1" fontAlgn="auto" hangingPunct="1">
              <a:spcBef>
                <a:spcPts val="300"/>
              </a:spcBef>
              <a:spcAft>
                <a:spcPts val="0"/>
              </a:spcAft>
              <a:buClrTx/>
              <a:buNone/>
              <a:defRPr/>
            </a:pPr>
            <a:endParaRPr lang="en-AU" sz="3100" dirty="0">
              <a:solidFill>
                <a:schemeClr val="tx1"/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300"/>
              </a:spcBef>
              <a:spcAft>
                <a:spcPts val="0"/>
              </a:spcAft>
              <a:buClrTx/>
              <a:buFont typeface="Arial"/>
              <a:buChar char="•"/>
              <a:defRPr/>
            </a:pPr>
            <a:r>
              <a:rPr lang="tr-TR" sz="3100" dirty="0" smtClean="0">
                <a:solidFill>
                  <a:schemeClr val="tx1"/>
                </a:solidFill>
                <a:ea typeface="+mn-ea"/>
                <a:cs typeface="+mn-cs"/>
              </a:rPr>
              <a:t>Her risk/tehdit için önleme ve müdahale stratejinizi belirlemede size destek olabilecek </a:t>
            </a:r>
            <a:r>
              <a:rPr lang="tr-TR" sz="3100" dirty="0" err="1" smtClean="0">
                <a:solidFill>
                  <a:schemeClr val="tx1"/>
                </a:solidFill>
                <a:ea typeface="+mn-ea"/>
                <a:cs typeface="+mn-cs"/>
              </a:rPr>
              <a:t>ÇKAS’ı</a:t>
            </a:r>
            <a:r>
              <a:rPr lang="tr-TR" sz="3100" dirty="0" smtClean="0">
                <a:solidFill>
                  <a:schemeClr val="tx1"/>
                </a:solidFill>
                <a:ea typeface="+mn-ea"/>
                <a:cs typeface="+mn-cs"/>
              </a:rPr>
              <a:t> kullanın. </a:t>
            </a:r>
            <a:r>
              <a:rPr lang="en-AU" sz="3100" dirty="0" smtClean="0">
                <a:solidFill>
                  <a:schemeClr val="tx1"/>
                </a:solidFill>
                <a:ea typeface="+mn-ea"/>
                <a:cs typeface="+mn-cs"/>
              </a:rPr>
              <a:t/>
            </a:r>
            <a:br>
              <a:rPr lang="en-AU" sz="3100" dirty="0" smtClean="0">
                <a:solidFill>
                  <a:schemeClr val="tx1"/>
                </a:solidFill>
                <a:ea typeface="+mn-ea"/>
                <a:cs typeface="+mn-cs"/>
              </a:rPr>
            </a:br>
            <a:endParaRPr lang="en-AU" sz="3100" dirty="0">
              <a:solidFill>
                <a:schemeClr val="tx1"/>
              </a:solidFill>
              <a:ea typeface="+mn-ea"/>
              <a:cs typeface="+mn-cs"/>
            </a:endParaRPr>
          </a:p>
          <a:p>
            <a:pPr marL="0" indent="0" eaLnBrk="1" fontAlgn="auto" hangingPunct="1">
              <a:spcBef>
                <a:spcPts val="300"/>
              </a:spcBef>
              <a:spcAft>
                <a:spcPts val="0"/>
              </a:spcAft>
              <a:buClrTx/>
              <a:buFont typeface="Symbol" panose="05050102010706020507" pitchFamily="18" charset="2"/>
              <a:buNone/>
              <a:defRPr/>
            </a:pPr>
            <a:r>
              <a:rPr lang="tr-TR" sz="3100" b="1" dirty="0" smtClean="0">
                <a:solidFill>
                  <a:schemeClr val="tx1"/>
                </a:solidFill>
                <a:ea typeface="+mn-ea"/>
                <a:cs typeface="+mn-cs"/>
              </a:rPr>
              <a:t>15 dakikanız var!</a:t>
            </a:r>
            <a:endParaRPr lang="en-AU" sz="3100" b="1" dirty="0">
              <a:solidFill>
                <a:schemeClr val="tx1"/>
              </a:solidFill>
              <a:ea typeface="+mn-ea"/>
              <a:cs typeface="+mn-cs"/>
            </a:endParaRPr>
          </a:p>
          <a:p>
            <a:pPr marL="0" indent="0" eaLnBrk="1" fontAlgn="auto" hangingPunct="1">
              <a:spcBef>
                <a:spcPts val="300"/>
              </a:spcBef>
              <a:spcAft>
                <a:spcPts val="0"/>
              </a:spcAft>
              <a:buClrTx/>
              <a:buFont typeface="Symbol" panose="05050102010706020507" pitchFamily="18" charset="2"/>
              <a:buNone/>
              <a:defRPr/>
            </a:pPr>
            <a:endParaRPr lang="en-AU" sz="28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4800" y="76200"/>
            <a:ext cx="8362950" cy="12954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tr-TR" sz="5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Alıştırma</a:t>
            </a:r>
            <a:endParaRPr lang="en-US" sz="5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447949"/>
              </p:ext>
            </p:extLst>
          </p:nvPr>
        </p:nvGraphicFramePr>
        <p:xfrm>
          <a:off x="228600" y="1600200"/>
          <a:ext cx="8686800" cy="5113338"/>
        </p:xfrm>
        <a:graphic>
          <a:graphicData uri="http://schemas.openxmlformats.org/drawingml/2006/table">
            <a:tbl>
              <a:tblPr/>
              <a:tblGrid>
                <a:gridCol w="2868613"/>
                <a:gridCol w="2908300"/>
                <a:gridCol w="2909887"/>
              </a:tblGrid>
              <a:tr h="1050925">
                <a:tc gridSpan="3"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Program Alanı</a:t>
                      </a:r>
                      <a:endParaRPr kumimoji="0" lang="en-AU" altLang="tr-TR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</a:tr>
              <a:tr h="14636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Risk</a:t>
                      </a:r>
                      <a:r>
                        <a:rPr kumimoji="0" lang="tr-TR" altLang="tr-T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ler</a:t>
                      </a:r>
                      <a:r>
                        <a:rPr kumimoji="0" lang="en-AU" altLang="tr-T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 /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T</a:t>
                      </a:r>
                      <a:r>
                        <a:rPr kumimoji="0" lang="tr-TR" altLang="tr-T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ehditler</a:t>
                      </a:r>
                      <a:r>
                        <a:rPr kumimoji="0" lang="en-AU" altLang="tr-T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 </a:t>
                      </a:r>
                      <a:endParaRPr kumimoji="0" lang="en-AU" altLang="tr-T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BAF6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Önleme</a:t>
                      </a:r>
                      <a:r>
                        <a:rPr kumimoji="0" lang="en-AU" altLang="tr-T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 </a:t>
                      </a:r>
                      <a:endParaRPr kumimoji="0" lang="tr-TR" altLang="tr-T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Strate</a:t>
                      </a:r>
                      <a:r>
                        <a:rPr kumimoji="0" lang="tr-TR" altLang="tr-T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jileri</a:t>
                      </a:r>
                      <a:r>
                        <a:rPr kumimoji="0" lang="en-AU" altLang="tr-T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 </a:t>
                      </a:r>
                      <a:endParaRPr kumimoji="0" lang="en-AU" altLang="tr-T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Müdahale</a:t>
                      </a:r>
                      <a:r>
                        <a:rPr kumimoji="0" lang="en-AU" altLang="tr-T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 </a:t>
                      </a:r>
                      <a:r>
                        <a:rPr kumimoji="0" lang="en-AU" altLang="tr-T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Strate</a:t>
                      </a:r>
                      <a:r>
                        <a:rPr kumimoji="0" lang="tr-TR" altLang="tr-T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jileri</a:t>
                      </a:r>
                      <a:endParaRPr kumimoji="0" lang="en-AU" altLang="tr-T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  <a:p>
                      <a:pPr marL="0" marR="0" lvl="0" indent="0" algn="just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 </a:t>
                      </a:r>
                      <a:endParaRPr kumimoji="0" lang="en-AU" altLang="tr-T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88582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BAF6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 </a:t>
                      </a:r>
                      <a:endParaRPr kumimoji="0" lang="en-AU" altLang="tr-T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 </a:t>
                      </a:r>
                      <a:endParaRPr kumimoji="0" lang="en-AU" altLang="tr-T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88582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2.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BAF6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 </a:t>
                      </a:r>
                      <a:endParaRPr kumimoji="0" lang="en-AU" altLang="tr-T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 </a:t>
                      </a:r>
                      <a:endParaRPr kumimoji="0" lang="en-AU" altLang="tr-T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827088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3. 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BAF6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 </a:t>
                      </a:r>
                      <a:endParaRPr kumimoji="0" lang="en-AU" altLang="tr-T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tr-TR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 </a:t>
                      </a:r>
                      <a:endParaRPr kumimoji="0" lang="en-AU" altLang="tr-T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sp>
        <p:nvSpPr>
          <p:cNvPr id="105498" name="Rectangle 2"/>
          <p:cNvSpPr txBox="1">
            <a:spLocks noChangeArrowheads="1"/>
          </p:cNvSpPr>
          <p:nvPr/>
        </p:nvSpPr>
        <p:spPr bwMode="auto">
          <a:xfrm>
            <a:off x="304800" y="304800"/>
            <a:ext cx="8458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anchor="ctr"/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4400" b="1" dirty="0" smtClean="0">
                <a:solidFill>
                  <a:schemeClr val="bg1"/>
                </a:solidFill>
              </a:rPr>
              <a:t>Alıştırma</a:t>
            </a:r>
            <a:endParaRPr lang="en-US" altLang="tr-TR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7"/>
          <p:cNvGrpSpPr>
            <a:grpSpLocks/>
          </p:cNvGrpSpPr>
          <p:nvPr/>
        </p:nvGrpSpPr>
        <p:grpSpPr bwMode="auto">
          <a:xfrm>
            <a:off x="1046163" y="6396038"/>
            <a:ext cx="7862887" cy="461962"/>
            <a:chOff x="558798" y="6066164"/>
            <a:chExt cx="8058060" cy="463568"/>
          </a:xfrm>
        </p:grpSpPr>
        <p:pic>
          <p:nvPicPr>
            <p:cNvPr id="39942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53"/>
            <a:stretch>
              <a:fillRect/>
            </a:stretch>
          </p:blipFill>
          <p:spPr bwMode="auto">
            <a:xfrm>
              <a:off x="558798" y="6066164"/>
              <a:ext cx="999070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3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42"/>
            <a:stretch>
              <a:fillRect/>
            </a:stretch>
          </p:blipFill>
          <p:spPr bwMode="auto">
            <a:xfrm>
              <a:off x="6782415" y="6066556"/>
              <a:ext cx="1834443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2" name="TextBox 10"/>
          <p:cNvSpPr txBox="1">
            <a:spLocks noChangeArrowheads="1"/>
          </p:cNvSpPr>
          <p:nvPr/>
        </p:nvSpPr>
        <p:spPr bwMode="auto">
          <a:xfrm>
            <a:off x="696913" y="952500"/>
            <a:ext cx="4953000" cy="15081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defRPr/>
            </a:pPr>
            <a:endParaRPr lang="en-US" altLang="en-US" sz="18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sz="1800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sz="1800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sz="1800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9940" name="7 Dikdörtgen"/>
          <p:cNvSpPr>
            <a:spLocks noChangeArrowheads="1"/>
          </p:cNvSpPr>
          <p:nvPr/>
        </p:nvSpPr>
        <p:spPr bwMode="auto">
          <a:xfrm>
            <a:off x="838200" y="1524000"/>
            <a:ext cx="4572000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ts val="200"/>
              </a:spcBef>
              <a:spcAft>
                <a:spcPts val="500"/>
              </a:spcAft>
              <a:buClr>
                <a:srgbClr val="1F497D"/>
              </a:buClr>
              <a:buSzPct val="70000"/>
              <a:buFont typeface="Wingdings" panose="05000000000000000000" pitchFamily="2" charset="2"/>
              <a:buChar char="§"/>
            </a:pPr>
            <a:r>
              <a:rPr lang="tr-TR" altLang="tr-TR" sz="3200" smtClean="0">
                <a:solidFill>
                  <a:srgbClr val="00B0F0"/>
                </a:solidFill>
                <a:latin typeface="Segoe UI Semibold" panose="020B0702040204020203" pitchFamily="34" charset="0"/>
                <a:cs typeface="Arial" panose="020B0604020202020204" pitchFamily="34" charset="0"/>
              </a:rPr>
              <a:t>Koruma nedir</a:t>
            </a:r>
            <a:r>
              <a:rPr lang="en-GB" altLang="tr-TR" sz="3200" smtClean="0">
                <a:solidFill>
                  <a:srgbClr val="00B0F0"/>
                </a:solidFill>
                <a:latin typeface="Segoe UI Semibold" panose="020B0702040204020203" pitchFamily="34" charset="0"/>
                <a:cs typeface="Arial" panose="020B0604020202020204" pitchFamily="34" charset="0"/>
              </a:rPr>
              <a:t>?</a:t>
            </a:r>
          </a:p>
          <a:p>
            <a:pPr eaLnBrk="1" hangingPunct="1">
              <a:lnSpc>
                <a:spcPct val="140000"/>
              </a:lnSpc>
              <a:spcBef>
                <a:spcPts val="200"/>
              </a:spcBef>
              <a:spcAft>
                <a:spcPts val="500"/>
              </a:spcAft>
              <a:buClr>
                <a:srgbClr val="1F497D"/>
              </a:buClr>
              <a:buSzPct val="70000"/>
              <a:buFont typeface="Wingdings" panose="05000000000000000000" pitchFamily="2" charset="2"/>
              <a:buChar char="§"/>
            </a:pPr>
            <a:r>
              <a:rPr lang="tr-TR" altLang="tr-TR" sz="3200" smtClean="0">
                <a:solidFill>
                  <a:srgbClr val="00B0F0"/>
                </a:solidFill>
                <a:latin typeface="Segoe UI Semibold" panose="020B0702040204020203" pitchFamily="34" charset="0"/>
                <a:cs typeface="Arial" panose="020B0604020202020204" pitchFamily="34" charset="0"/>
              </a:rPr>
              <a:t>Korunacak olan kim?</a:t>
            </a:r>
            <a:endParaRPr lang="en-GB" altLang="tr-TR" sz="3200" smtClean="0">
              <a:solidFill>
                <a:srgbClr val="00B0F0"/>
              </a:solidFill>
              <a:latin typeface="Segoe UI Semibold" panose="020B0702040204020203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40000"/>
              </a:lnSpc>
              <a:spcBef>
                <a:spcPts val="200"/>
              </a:spcBef>
              <a:spcAft>
                <a:spcPts val="500"/>
              </a:spcAft>
              <a:buClr>
                <a:srgbClr val="1F497D"/>
              </a:buClr>
              <a:buSzPct val="70000"/>
              <a:buFont typeface="Wingdings" panose="05000000000000000000" pitchFamily="2" charset="2"/>
              <a:buChar char="§"/>
            </a:pPr>
            <a:r>
              <a:rPr lang="tr-TR" altLang="tr-TR" sz="3200" smtClean="0">
                <a:solidFill>
                  <a:srgbClr val="00B0F0"/>
                </a:solidFill>
                <a:latin typeface="Segoe UI Semibold" panose="020B0702040204020203" pitchFamily="34" charset="0"/>
                <a:cs typeface="Arial" panose="020B0604020202020204" pitchFamily="34" charset="0"/>
              </a:rPr>
              <a:t>Kime ya da  Neye karşı korunacak</a:t>
            </a:r>
            <a:r>
              <a:rPr lang="en-GB" altLang="tr-TR" sz="3200" smtClean="0">
                <a:solidFill>
                  <a:srgbClr val="00B0F0"/>
                </a:solidFill>
                <a:latin typeface="Segoe UI Semibold" panose="020B0702040204020203" pitchFamily="34" charset="0"/>
                <a:cs typeface="Arial" panose="020B0604020202020204" pitchFamily="34" charset="0"/>
              </a:rPr>
              <a:t>?</a:t>
            </a:r>
          </a:p>
          <a:p>
            <a:pPr eaLnBrk="1" hangingPunct="1">
              <a:lnSpc>
                <a:spcPct val="140000"/>
              </a:lnSpc>
              <a:spcBef>
                <a:spcPts val="200"/>
              </a:spcBef>
              <a:spcAft>
                <a:spcPts val="500"/>
              </a:spcAft>
              <a:buClr>
                <a:srgbClr val="1F497D"/>
              </a:buClr>
              <a:buSzPct val="70000"/>
              <a:buFont typeface="Wingdings" panose="05000000000000000000" pitchFamily="2" charset="2"/>
              <a:buChar char="§"/>
            </a:pPr>
            <a:r>
              <a:rPr lang="tr-TR" altLang="tr-TR" sz="3200" smtClean="0">
                <a:solidFill>
                  <a:srgbClr val="00B0F0"/>
                </a:solidFill>
                <a:latin typeface="Segoe UI Semibold" panose="020B0702040204020203" pitchFamily="34" charset="0"/>
                <a:cs typeface="Arial" panose="020B0604020202020204" pitchFamily="34" charset="0"/>
              </a:rPr>
              <a:t>Kim koruyacak</a:t>
            </a:r>
            <a:r>
              <a:rPr lang="en-GB" altLang="tr-TR" sz="3200" smtClean="0">
                <a:solidFill>
                  <a:srgbClr val="00B0F0"/>
                </a:solidFill>
                <a:latin typeface="Segoe UI Semibold" panose="020B0702040204020203" pitchFamily="34" charset="0"/>
                <a:cs typeface="Arial" panose="020B0604020202020204" pitchFamily="34" charset="0"/>
              </a:rPr>
              <a:t>?</a:t>
            </a:r>
            <a:endParaRPr lang="en-US" altLang="tr-TR" sz="3200" smtClean="0">
              <a:solidFill>
                <a:srgbClr val="00B0F0"/>
              </a:solidFill>
              <a:latin typeface="Segoe UI Semibold" panose="020B07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9941" name="Picture 4" descr="BAN2007023268Debashish Sho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5" r="19849" b="1418"/>
          <a:stretch>
            <a:fillRect/>
          </a:stretch>
        </p:blipFill>
        <p:spPr bwMode="auto">
          <a:xfrm>
            <a:off x="5410200" y="1143000"/>
            <a:ext cx="3414713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47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1"/>
          <p:cNvSpPr>
            <a:spLocks noGrp="1"/>
          </p:cNvSpPr>
          <p:nvPr>
            <p:ph idx="1"/>
          </p:nvPr>
        </p:nvSpPr>
        <p:spPr>
          <a:xfrm>
            <a:off x="304800" y="2362200"/>
            <a:ext cx="4724400" cy="4038600"/>
          </a:xfrm>
        </p:spPr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en-US" altLang="ja-JP" sz="3400" dirty="0" smtClean="0">
                <a:solidFill>
                  <a:schemeClr val="tx1"/>
                </a:solidFill>
              </a:rPr>
              <a:t>‘</a:t>
            </a:r>
            <a:r>
              <a:rPr lang="tr-TR" altLang="ja-JP" sz="3400" dirty="0" smtClean="0">
                <a:solidFill>
                  <a:schemeClr val="tx1"/>
                </a:solidFill>
              </a:rPr>
              <a:t>Acil durumdaki çocukların istismar, sömürü ve şiddete maruz kalmalarını önlemek ve bu durumda olanlara yardım etmek’ </a:t>
            </a:r>
            <a:endParaRPr lang="en-US" altLang="ja-JP" sz="3400" dirty="0" smtClean="0">
              <a:solidFill>
                <a:schemeClr val="tx1"/>
              </a:solidFill>
            </a:endParaRPr>
          </a:p>
          <a:p>
            <a:pPr marL="0" indent="0">
              <a:buFont typeface="Symbol" panose="05050102010706020507" pitchFamily="18" charset="2"/>
              <a:buNone/>
            </a:pPr>
            <a:endParaRPr lang="en-US" altLang="tr-TR" sz="2200" dirty="0" smtClean="0">
              <a:solidFill>
                <a:srgbClr val="7F7F7F"/>
              </a:solidFill>
            </a:endParaRPr>
          </a:p>
        </p:txBody>
      </p:sp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dirty="0" smtClean="0"/>
              <a:t>Acil Durumlarda Çocuk Koruma</a:t>
            </a:r>
            <a:endParaRPr lang="en-US" altLang="tr-TR" dirty="0" smtClean="0"/>
          </a:p>
        </p:txBody>
      </p:sp>
      <p:pic>
        <p:nvPicPr>
          <p:cNvPr id="26628" name="Picture 3" descr="UNHCR 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24200"/>
            <a:ext cx="3943350" cy="2628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2336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90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20178" y="1787637"/>
            <a:ext cx="8447091" cy="50703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963" name="Title 4"/>
          <p:cNvSpPr>
            <a:spLocks noGrp="1"/>
          </p:cNvSpPr>
          <p:nvPr>
            <p:ph type="ctrTitle"/>
          </p:nvPr>
        </p:nvSpPr>
        <p:spPr bwMode="auto">
          <a:xfrm>
            <a:off x="811213" y="228600"/>
            <a:ext cx="8097837" cy="506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tr-TR" b="1" dirty="0">
                <a:solidFill>
                  <a:srgbClr val="00B0F0"/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Korunma İhtiyacı Olan Çocuk (SHK 2828</a:t>
            </a:r>
            <a:r>
              <a:rPr lang="tr-TR" b="1" dirty="0" smtClean="0">
                <a:solidFill>
                  <a:srgbClr val="00B0F0"/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)</a:t>
            </a:r>
            <a:r>
              <a:rPr lang="tr-TR" b="1" dirty="0">
                <a:solidFill>
                  <a:srgbClr val="00B0F0"/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/>
            </a:r>
            <a:br>
              <a:rPr lang="tr-TR" b="1" dirty="0">
                <a:solidFill>
                  <a:srgbClr val="00B0F0"/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</a:br>
            <a:endParaRPr lang="en-US" altLang="en-US" b="1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964" name="Group 7"/>
          <p:cNvGrpSpPr>
            <a:grpSpLocks/>
          </p:cNvGrpSpPr>
          <p:nvPr/>
        </p:nvGrpSpPr>
        <p:grpSpPr bwMode="auto">
          <a:xfrm>
            <a:off x="1046163" y="6459538"/>
            <a:ext cx="7862887" cy="461962"/>
            <a:chOff x="558798" y="6066164"/>
            <a:chExt cx="8058060" cy="463568"/>
          </a:xfrm>
        </p:grpSpPr>
        <p:pic>
          <p:nvPicPr>
            <p:cNvPr id="4096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53"/>
            <a:stretch>
              <a:fillRect/>
            </a:stretch>
          </p:blipFill>
          <p:spPr bwMode="auto">
            <a:xfrm>
              <a:off x="558798" y="6066164"/>
              <a:ext cx="999070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42"/>
            <a:stretch>
              <a:fillRect/>
            </a:stretch>
          </p:blipFill>
          <p:spPr bwMode="auto">
            <a:xfrm>
              <a:off x="6782415" y="6066556"/>
              <a:ext cx="1834443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65" name="TextBox 10"/>
          <p:cNvSpPr txBox="1">
            <a:spLocks noChangeArrowheads="1"/>
          </p:cNvSpPr>
          <p:nvPr/>
        </p:nvSpPr>
        <p:spPr bwMode="auto">
          <a:xfrm>
            <a:off x="696913" y="990600"/>
            <a:ext cx="4953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endParaRPr lang="en-US" altLang="en-US" sz="180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endParaRPr lang="en-US" altLang="en-US" sz="180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820178" y="1185863"/>
            <a:ext cx="808887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r-TR" sz="2400" dirty="0" smtClean="0">
                <a:solidFill>
                  <a:prstClr val="black"/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a</a:t>
            </a:r>
            <a:r>
              <a:rPr lang="tr-TR" sz="2400" dirty="0">
                <a:solidFill>
                  <a:prstClr val="black"/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) </a:t>
            </a:r>
            <a:r>
              <a:rPr lang="tr-TR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Bedensel, zihinsel, ahlaki, sosyal ve duygusal gelişimi ile kişisel güvenliği tehlikede,</a:t>
            </a:r>
          </a:p>
          <a:p>
            <a:pPr eaLnBrk="1" hangingPunct="1">
              <a:defRPr/>
            </a:pPr>
            <a:r>
              <a:rPr lang="tr-TR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b) İhmal veya istismar edilmiş,</a:t>
            </a:r>
          </a:p>
          <a:p>
            <a:pPr eaLnBrk="1" hangingPunct="1">
              <a:defRPr/>
            </a:pPr>
            <a:r>
              <a:rPr lang="tr-TR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c) Suç mağduru,</a:t>
            </a:r>
          </a:p>
          <a:p>
            <a:pPr eaLnBrk="1" hangingPunct="1">
              <a:defRPr/>
            </a:pPr>
            <a:r>
              <a:rPr lang="es-E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d) Ana veya babasız, ana ve babasız,</a:t>
            </a:r>
          </a:p>
          <a:p>
            <a:pPr eaLnBrk="1" hangingPunct="1">
              <a:defRPr/>
            </a:pPr>
            <a:r>
              <a:rPr lang="tr-TR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e) Ana veya babası veya her ikisi de belli değil,</a:t>
            </a:r>
          </a:p>
          <a:p>
            <a:pPr eaLnBrk="1" hangingPunct="1">
              <a:defRPr/>
            </a:pPr>
            <a:r>
              <a:rPr lang="tr-TR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f) Ana ve babası veya her ikisi tarafından terk edilmiş,</a:t>
            </a:r>
          </a:p>
          <a:p>
            <a:pPr eaLnBrk="1" hangingPunct="1">
              <a:defRPr/>
            </a:pPr>
            <a:r>
              <a:rPr lang="tr-TR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g) Fuhuş, dilencilik, alkollü içkileri veya uyuşturucu maddeleri kullanma gibi her türlü sosyal tehlikelere ve kötü alışkanlıklara karşı savunmasız bırakılan ve başıboşluğa</a:t>
            </a:r>
          </a:p>
          <a:p>
            <a:pPr eaLnBrk="1" hangingPunct="1">
              <a:defRPr/>
            </a:pPr>
            <a:r>
              <a:rPr lang="tr-TR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sürüklenen,</a:t>
            </a:r>
          </a:p>
          <a:p>
            <a:pPr eaLnBrk="1" hangingPunct="1">
              <a:defRPr/>
            </a:pPr>
            <a:r>
              <a:rPr lang="tr-TR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h) Suça itilen çocuklardır.</a:t>
            </a:r>
          </a:p>
        </p:txBody>
      </p:sp>
    </p:spTree>
    <p:extLst>
      <p:ext uri="{BB962C8B-B14F-4D97-AF65-F5344CB8AC3E}">
        <p14:creationId xmlns:p14="http://schemas.microsoft.com/office/powerpoint/2010/main" val="397126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90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20178" y="1787637"/>
            <a:ext cx="8447091" cy="50703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987" name="Title 4"/>
          <p:cNvSpPr>
            <a:spLocks noGrp="1"/>
          </p:cNvSpPr>
          <p:nvPr>
            <p:ph type="ctrTitle"/>
          </p:nvPr>
        </p:nvSpPr>
        <p:spPr bwMode="auto">
          <a:xfrm>
            <a:off x="811213" y="228600"/>
            <a:ext cx="8097837" cy="506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tr-TR" altLang="tr-TR" b="1" smtClean="0">
                <a:latin typeface="Arial" panose="020B0604020202020204" pitchFamily="34" charset="0"/>
                <a:cs typeface="Arial" panose="020B0604020202020204" pitchFamily="34" charset="0"/>
              </a:rPr>
              <a:t>‘Çocuk koruma yaklaşımı’</a:t>
            </a:r>
            <a:r>
              <a:rPr lang="tr-TR" altLang="tr-TR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988" name="Group 7"/>
          <p:cNvGrpSpPr>
            <a:grpSpLocks/>
          </p:cNvGrpSpPr>
          <p:nvPr/>
        </p:nvGrpSpPr>
        <p:grpSpPr bwMode="auto">
          <a:xfrm>
            <a:off x="1046163" y="6459538"/>
            <a:ext cx="7862887" cy="461962"/>
            <a:chOff x="558798" y="6066164"/>
            <a:chExt cx="8058060" cy="463568"/>
          </a:xfrm>
        </p:grpSpPr>
        <p:pic>
          <p:nvPicPr>
            <p:cNvPr id="41992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53"/>
            <a:stretch>
              <a:fillRect/>
            </a:stretch>
          </p:blipFill>
          <p:spPr bwMode="auto">
            <a:xfrm>
              <a:off x="558798" y="6066164"/>
              <a:ext cx="999070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93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42"/>
            <a:stretch>
              <a:fillRect/>
            </a:stretch>
          </p:blipFill>
          <p:spPr bwMode="auto">
            <a:xfrm>
              <a:off x="6782415" y="6066556"/>
              <a:ext cx="1834443" cy="46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989" name="TextBox 10"/>
          <p:cNvSpPr txBox="1">
            <a:spLocks noChangeArrowheads="1"/>
          </p:cNvSpPr>
          <p:nvPr/>
        </p:nvSpPr>
        <p:spPr bwMode="auto">
          <a:xfrm>
            <a:off x="696913" y="990600"/>
            <a:ext cx="4953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endParaRPr lang="en-US" altLang="en-US" sz="180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endParaRPr lang="en-US" altLang="en-US" sz="180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1990" name="9 Dikdörtgen"/>
          <p:cNvSpPr>
            <a:spLocks noChangeArrowheads="1"/>
          </p:cNvSpPr>
          <p:nvPr/>
        </p:nvSpPr>
        <p:spPr bwMode="auto">
          <a:xfrm>
            <a:off x="990600" y="1143000"/>
            <a:ext cx="7848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tr-TR" altLang="tr-TR" sz="2200" dirty="0" smtClean="0">
                <a:solidFill>
                  <a:prstClr val="black"/>
                </a:solidFill>
                <a:cs typeface="Arial" panose="020B0604020202020204" pitchFamily="34" charset="0"/>
              </a:rPr>
              <a:t>‘</a:t>
            </a:r>
            <a:r>
              <a:rPr lang="tr-TR" altLang="tr-TR" sz="22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Çocukların korunması tüm toplumu ilgilendiren bir meseledir. Çocuk koruma yaklaşımı; </a:t>
            </a:r>
          </a:p>
          <a:p>
            <a:pPr>
              <a:lnSpc>
                <a:spcPct val="80000"/>
              </a:lnSpc>
            </a:pPr>
            <a:endParaRPr lang="tr-TR" altLang="tr-TR" sz="2200" i="1" dirty="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tr-TR" altLang="tr-TR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kız ve erkek çocukların şiddetten ve istismardan uzak olduğu,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tr-TR" altLang="tr-TR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geçersiz sebeplerle aileden ayrılmaların önlendiği, 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tr-TR" altLang="tr-TR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kanunlar, hizmetler, davranışlar ve uygulamalar sayesinde çocukların korunmasızlığının en aza indiği, 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tr-TR" altLang="tr-TR" sz="2000" i="1" dirty="0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bilinen risk faktörlerinin ortadan kalktığı ve çocukların zorluklar karşısında güçlendiği koruyucu bir çevre oluşturmayı amaçlamaktadır. </a:t>
            </a:r>
          </a:p>
        </p:txBody>
      </p:sp>
      <p:sp>
        <p:nvSpPr>
          <p:cNvPr id="41991" name="11 Dikdörtgen"/>
          <p:cNvSpPr>
            <a:spLocks noChangeArrowheads="1"/>
          </p:cNvSpPr>
          <p:nvPr/>
        </p:nvSpPr>
        <p:spPr bwMode="auto">
          <a:xfrm>
            <a:off x="914400" y="3886200"/>
            <a:ext cx="74676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tr-TR" altLang="tr-TR" sz="2000" i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İnsan haklarını temel alan bu yaklaşım, önleme konusuna dikkat çekmekte; çocukların korunmasına yönelik ulusal kapasiteyi güçlendirerek yardımların etkinliğini arttırmaktadır. 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None/>
            </a:pPr>
            <a:endParaRPr lang="tr-TR" altLang="tr-TR" sz="2000" i="1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tr-TR" altLang="tr-TR" sz="2000" i="1" smtClea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Sonuç olarak, bu yaklaşım çocukların üstlendikleri rol ve sahip oldukları gücü koruyucu çevrenin güçlendirilmesinde önemli faktör olarak görmektedir.’</a:t>
            </a:r>
            <a:endParaRPr lang="en-US" altLang="tr-TR" sz="2000" smtClean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6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4"/>
          <p:cNvSpPr>
            <a:spLocks noGrp="1"/>
          </p:cNvSpPr>
          <p:nvPr>
            <p:ph type="ctrTitle"/>
          </p:nvPr>
        </p:nvSpPr>
        <p:spPr bwMode="auto">
          <a:xfrm>
            <a:off x="1046163" y="152400"/>
            <a:ext cx="8534400" cy="506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tr-TR" altLang="tr-TR" b="1" smtClean="0">
                <a:latin typeface="Arial" panose="020B0604020202020204" pitchFamily="34" charset="0"/>
                <a:cs typeface="Arial" panose="020B0604020202020204" pitchFamily="34" charset="0"/>
              </a:rPr>
              <a:t>Çocuk Koruma Alanları </a:t>
            </a:r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Text Placeholder 5"/>
          <p:cNvSpPr>
            <a:spLocks noGrp="1"/>
          </p:cNvSpPr>
          <p:nvPr>
            <p:ph type="body" sz="quarter" idx="14"/>
          </p:nvPr>
        </p:nvSpPr>
        <p:spPr bwMode="auto">
          <a:xfrm>
            <a:off x="771525" y="1020763"/>
            <a:ext cx="4867275" cy="5688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Birincil bakıcıların kaybolması / kaybedilmesi</a:t>
            </a:r>
          </a:p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Bakıcılarından Ayrılan ya da Kaybolan Çocuklar</a:t>
            </a:r>
          </a:p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Afet ya da çatışma dolayısıyla yaralanmalar ve hastalıklar</a:t>
            </a:r>
          </a:p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Irk, dil, din, kültür ve sosyal statu yüzünden ayrımcılığa uğrama</a:t>
            </a:r>
          </a:p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Toplum içinde ya da insani yardım çalışanları tarafından istismar</a:t>
            </a:r>
          </a:p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Savaş güçlerine katılma</a:t>
            </a:r>
          </a:p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Kaçakçılık / Sömürü</a:t>
            </a:r>
          </a:p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Yetimhanelere yerleştirilme</a:t>
            </a:r>
          </a:p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Okuldan ayrılma</a:t>
            </a:r>
          </a:p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Çocukları güvende tutan aktivitelerin eksikliği</a:t>
            </a:r>
          </a:p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Temel hizmetlerin eksikliği</a:t>
            </a:r>
          </a:p>
          <a:p>
            <a:r>
              <a:rPr lang="tr-TR" altLang="tr-TR" sz="1800" smtClean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Çocuklar tarafından yönetilen evler…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46163" y="839788"/>
            <a:ext cx="7146925" cy="0"/>
          </a:xfrm>
          <a:prstGeom prst="line">
            <a:avLst/>
          </a:prstGeom>
          <a:ln w="50800" cap="flat" cmpd="sng" algn="ctr">
            <a:solidFill>
              <a:srgbClr val="F7941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3" y="1331913"/>
            <a:ext cx="30035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2"/>
          <a:stretch>
            <a:fillRect/>
          </a:stretch>
        </p:blipFill>
        <p:spPr bwMode="auto">
          <a:xfrm>
            <a:off x="7062788" y="6172200"/>
            <a:ext cx="1790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89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7.7|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7.7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7.7|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7.7|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7.7|5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7.7|5.7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7508</TotalTime>
  <Words>2367</Words>
  <Application>Microsoft Office PowerPoint</Application>
  <PresentationFormat>On-screen Show (4:3)</PresentationFormat>
  <Paragraphs>432</Paragraphs>
  <Slides>46</Slides>
  <Notes>40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63" baseType="lpstr">
      <vt:lpstr>ＭＳ Ｐゴシック</vt:lpstr>
      <vt:lpstr>ＭＳ Ｐゴシック</vt:lpstr>
      <vt:lpstr>Arial</vt:lpstr>
      <vt:lpstr>Arial Bold</vt:lpstr>
      <vt:lpstr>Calibri</vt:lpstr>
      <vt:lpstr>Segoe UI Black</vt:lpstr>
      <vt:lpstr>Segoe UI Semibold</vt:lpstr>
      <vt:lpstr>Symbol</vt:lpstr>
      <vt:lpstr>Times New Roman</vt:lpstr>
      <vt:lpstr>Tw Cen MT</vt:lpstr>
      <vt:lpstr>Wingdings</vt:lpstr>
      <vt:lpstr>Wingdings 2</vt:lpstr>
      <vt:lpstr>1_Default Design</vt:lpstr>
      <vt:lpstr>2_Default Design</vt:lpstr>
      <vt:lpstr>Waveform</vt:lpstr>
      <vt:lpstr>Office Theme</vt:lpstr>
      <vt:lpstr>1_Office Theme</vt:lpstr>
      <vt:lpstr>PowerPoint Presentation</vt:lpstr>
      <vt:lpstr>Oturum Hedefleri</vt:lpstr>
      <vt:lpstr>Çocuk Kimdir?</vt:lpstr>
      <vt:lpstr>Çocuk Kimdir?</vt:lpstr>
      <vt:lpstr>PowerPoint Presentation</vt:lpstr>
      <vt:lpstr>Acil Durumlarda Çocuk Koruma</vt:lpstr>
      <vt:lpstr>Korunma İhtiyacı Olan Çocuk (SHK 2828) </vt:lpstr>
      <vt:lpstr>‘Çocuk koruma yaklaşımı’ </vt:lpstr>
      <vt:lpstr>Çocuk Koruma Alanları </vt:lpstr>
      <vt:lpstr>Alıştırma</vt:lpstr>
      <vt:lpstr>PowerPoint Presentation</vt:lpstr>
      <vt:lpstr>PowerPoint Presentation</vt:lpstr>
      <vt:lpstr>PowerPoint Presentation</vt:lpstr>
      <vt:lpstr> Acil Koruma Kapsamındakiler</vt:lpstr>
      <vt:lpstr>Acil Koruma Kapsamındakiler</vt:lpstr>
      <vt:lpstr>PowerPoint Presentation</vt:lpstr>
      <vt:lpstr>PowerPoint Presentation</vt:lpstr>
      <vt:lpstr>PowerPoint Presentation</vt:lpstr>
      <vt:lpstr>PowerPoint Presentation</vt:lpstr>
      <vt:lpstr>Kimsesiz ve Ailesinden Ayrı Düşmüş Çocuklar</vt:lpstr>
      <vt:lpstr>Tanımlar</vt:lpstr>
      <vt:lpstr>Temel - İkincil Ayrılık Farkı</vt:lpstr>
      <vt:lpstr>Ayrılığın Gerekçeleri</vt:lpstr>
      <vt:lpstr>Ayrılığın Gerekçeleri</vt:lpstr>
      <vt:lpstr>Ayrılığın Gerekçeleri</vt:lpstr>
      <vt:lpstr>Ayrılığın Gerekçeleri</vt:lpstr>
      <vt:lpstr>Müdahale (Ailesinden Ayrı Düşmüş ve Kimsesiz Çocuklara Yönelik)</vt:lpstr>
      <vt:lpstr>Müdahale</vt:lpstr>
      <vt:lpstr>Müdahale</vt:lpstr>
      <vt:lpstr>İstismar ve Cinsiyete Dayalı Şiddet</vt:lpstr>
      <vt:lpstr>Tanımlar</vt:lpstr>
      <vt:lpstr>Tanımlar</vt:lpstr>
      <vt:lpstr>Tanımlar</vt:lpstr>
      <vt:lpstr>İstismar ve CDŞ’in Sonuçları</vt:lpstr>
      <vt:lpstr>Rehber İlkeler</vt:lpstr>
      <vt:lpstr>             CDŞ’e Yönelik Programlar  </vt:lpstr>
      <vt:lpstr>Kapsamlı Müdahale</vt:lpstr>
      <vt:lpstr>Çocukların silahlı gruplara katılması ya da kullanılması</vt:lpstr>
      <vt:lpstr>Tanım</vt:lpstr>
      <vt:lpstr>Silah Altına Alınmanın Önlenmesi ve Müdahale</vt:lpstr>
      <vt:lpstr>Fiziksel Zarar</vt:lpstr>
      <vt:lpstr>Tanım</vt:lpstr>
      <vt:lpstr>Bedensel Zarara Müdahale</vt:lpstr>
      <vt:lpstr>Koruyucu Çevre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Session 1</dc:title>
  <dc:creator>ramin</dc:creator>
  <cp:lastModifiedBy>kurtul k</cp:lastModifiedBy>
  <cp:revision>387</cp:revision>
  <dcterms:created xsi:type="dcterms:W3CDTF">2002-09-23T04:02:09Z</dcterms:created>
  <dcterms:modified xsi:type="dcterms:W3CDTF">2015-05-03T17:50:44Z</dcterms:modified>
</cp:coreProperties>
</file>